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1"/>
  </p:notesMasterIdLst>
  <p:sldIdLst>
    <p:sldId id="256" r:id="rId2"/>
    <p:sldId id="258" r:id="rId3"/>
    <p:sldId id="260" r:id="rId4"/>
    <p:sldId id="310" r:id="rId5"/>
    <p:sldId id="313" r:id="rId6"/>
    <p:sldId id="334" r:id="rId7"/>
    <p:sldId id="311" r:id="rId8"/>
    <p:sldId id="312" r:id="rId9"/>
    <p:sldId id="314" r:id="rId10"/>
    <p:sldId id="333" r:id="rId11"/>
    <p:sldId id="315" r:id="rId12"/>
    <p:sldId id="341" r:id="rId13"/>
    <p:sldId id="316" r:id="rId14"/>
    <p:sldId id="317" r:id="rId15"/>
    <p:sldId id="319" r:id="rId16"/>
    <p:sldId id="330" r:id="rId17"/>
    <p:sldId id="328" r:id="rId18"/>
    <p:sldId id="339" r:id="rId19"/>
    <p:sldId id="318" r:id="rId20"/>
    <p:sldId id="332" r:id="rId21"/>
    <p:sldId id="340" r:id="rId22"/>
    <p:sldId id="335" r:id="rId23"/>
    <p:sldId id="321" r:id="rId24"/>
    <p:sldId id="322" r:id="rId25"/>
    <p:sldId id="323" r:id="rId26"/>
    <p:sldId id="336" r:id="rId27"/>
    <p:sldId id="337" r:id="rId28"/>
    <p:sldId id="338" r:id="rId29"/>
    <p:sldId id="324" r:id="rId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6B956E-58F2-454A-89DB-9C2C211CBC33}">
  <a:tblStyle styleId="{186B956E-58F2-454A-89DB-9C2C211CBC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5226" autoAdjust="0"/>
  </p:normalViewPr>
  <p:slideViewPr>
    <p:cSldViewPr snapToGrid="0">
      <p:cViewPr varScale="1">
        <p:scale>
          <a:sx n="109" d="100"/>
          <a:sy n="109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6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7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75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18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inhng.info/tutorials/phat-hien-duong-thang-hough-transform.html" TargetMode="External"/><Relationship Id="rId2" Type="http://schemas.openxmlformats.org/officeDocument/2006/relationships/hyperlink" Target="https://aicurious.io/posts/2019-10-24-hough-transform-phat-hien-duong-than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soumya044/lane-line-detection#5.-Let's-Make-a-Lane-Detection-Pipeline" TargetMode="External"/><Relationship Id="rId5" Type="http://schemas.openxmlformats.org/officeDocument/2006/relationships/hyperlink" Target="https://viblo.asia/p/part-2-edge-detection-voi-opencv-eW65Gv4YlDO" TargetMode="External"/><Relationship Id="rId4" Type="http://schemas.openxmlformats.org/officeDocument/2006/relationships/hyperlink" Target="https://inthiepcuoi.vn/hough-transform-la-gi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2" y="600075"/>
            <a:ext cx="7150114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1"/>
                </a:solidFill>
              </a:rPr>
              <a:t>Lane line detection </a:t>
            </a:r>
            <a:r>
              <a:rPr lang="en-US" sz="4400" dirty="0">
                <a:solidFill>
                  <a:schemeClr val="bg2"/>
                </a:solidFill>
              </a:rPr>
              <a:t>using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Hough transform</a:t>
            </a: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1281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               </a:t>
            </a:r>
            <a:r>
              <a:rPr lang="en-US" b="1" dirty="0"/>
              <a:t>GV: Mai </a:t>
            </a:r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err="1"/>
              <a:t>Dũng</a:t>
            </a:r>
            <a:r>
              <a:rPr lang="en-US" b="1" dirty="0"/>
              <a:t> – CS406.M11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  <a:r>
              <a:rPr lang="en-US" b="1" dirty="0"/>
              <a:t>SV: </a:t>
            </a:r>
            <a:r>
              <a:rPr lang="en-US" b="1" dirty="0" err="1"/>
              <a:t>Trịnh</a:t>
            </a:r>
            <a:r>
              <a:rPr lang="en-US" b="1" dirty="0"/>
              <a:t> </a:t>
            </a:r>
            <a:r>
              <a:rPr lang="en-US" b="1" dirty="0" err="1"/>
              <a:t>Hưng</a:t>
            </a:r>
            <a:r>
              <a:rPr lang="en-US" b="1" dirty="0"/>
              <a:t> Long - 18521060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              Lê Trần Phúc Nguyên - 18521157</a:t>
            </a:r>
            <a:endParaRPr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86;p30">
            <a:extLst>
              <a:ext uri="{FF2B5EF4-FFF2-40B4-BE49-F238E27FC236}">
                <a16:creationId xmlns:a16="http://schemas.microsoft.com/office/drawing/2014/main" id="{849255B8-6548-4EAF-9865-3A2F745C7C5E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1</a:t>
            </a:r>
            <a:endParaRPr lang="vi-VN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2CDB17D5-80B1-41AD-AF36-3D5B51480F24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10</a:t>
            </a:r>
            <a:endParaRPr lang="vi-VN" dirty="0"/>
          </a:p>
        </p:txBody>
      </p:sp>
      <p:pic>
        <p:nvPicPr>
          <p:cNvPr id="2" name="Picture 2" descr="Không có mô tả.">
            <a:extLst>
              <a:ext uri="{FF2B5EF4-FFF2-40B4-BE49-F238E27FC236}">
                <a16:creationId xmlns:a16="http://schemas.microsoft.com/office/drawing/2014/main" id="{ED65175D-1119-4F7D-BC37-43B725B37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14" y="1773257"/>
            <a:ext cx="2638213" cy="26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613FD785-8F5A-4D00-94E3-BC481670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853" y="1773257"/>
            <a:ext cx="2654668" cy="26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86;p30">
            <a:extLst>
              <a:ext uri="{FF2B5EF4-FFF2-40B4-BE49-F238E27FC236}">
                <a16:creationId xmlns:a16="http://schemas.microsoft.com/office/drawing/2014/main" id="{1B54707D-EBB6-4169-AAF7-98BBD4B94500}"/>
              </a:ext>
            </a:extLst>
          </p:cNvPr>
          <p:cNvSpPr txBox="1">
            <a:spLocks/>
          </p:cNvSpPr>
          <p:nvPr/>
        </p:nvSpPr>
        <p:spPr>
          <a:xfrm>
            <a:off x="2739813" y="4444448"/>
            <a:ext cx="2638213" cy="38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i="1"/>
              <a:t>Original Image</a:t>
            </a:r>
            <a:endParaRPr lang="vi-VN" i="1" dirty="0"/>
          </a:p>
        </p:txBody>
      </p:sp>
      <p:sp>
        <p:nvSpPr>
          <p:cNvPr id="13" name="Google Shape;186;p30">
            <a:extLst>
              <a:ext uri="{FF2B5EF4-FFF2-40B4-BE49-F238E27FC236}">
                <a16:creationId xmlns:a16="http://schemas.microsoft.com/office/drawing/2014/main" id="{5F99C867-0F0A-4E91-8542-EDBB05F8F08B}"/>
              </a:ext>
            </a:extLst>
          </p:cNvPr>
          <p:cNvSpPr txBox="1">
            <a:spLocks/>
          </p:cNvSpPr>
          <p:nvPr/>
        </p:nvSpPr>
        <p:spPr>
          <a:xfrm>
            <a:off x="5926666" y="4444447"/>
            <a:ext cx="2638213" cy="38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i="1"/>
              <a:t>Gradient Image</a:t>
            </a:r>
            <a:endParaRPr lang="vi-VN" i="1" dirty="0"/>
          </a:p>
        </p:txBody>
      </p:sp>
      <p:sp>
        <p:nvSpPr>
          <p:cNvPr id="14" name="Google Shape;186;p30">
            <a:extLst>
              <a:ext uri="{FF2B5EF4-FFF2-40B4-BE49-F238E27FC236}">
                <a16:creationId xmlns:a16="http://schemas.microsoft.com/office/drawing/2014/main" id="{6442C531-B735-4073-9ED5-12E743F8E924}"/>
              </a:ext>
            </a:extLst>
          </p:cNvPr>
          <p:cNvSpPr txBox="1">
            <a:spLocks/>
          </p:cNvSpPr>
          <p:nvPr/>
        </p:nvSpPr>
        <p:spPr>
          <a:xfrm>
            <a:off x="189653" y="2571750"/>
            <a:ext cx="2248748" cy="139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sz="1800"/>
              <a:t>Tổng quan về Gradient của ảnh</a:t>
            </a:r>
            <a:endParaRPr lang="vi-VN" sz="1800" dirty="0"/>
          </a:p>
        </p:txBody>
      </p:sp>
      <p:sp>
        <p:nvSpPr>
          <p:cNvPr id="16" name="Google Shape;186;p30">
            <a:extLst>
              <a:ext uri="{FF2B5EF4-FFF2-40B4-BE49-F238E27FC236}">
                <a16:creationId xmlns:a16="http://schemas.microsoft.com/office/drawing/2014/main" id="{5ABC21DA-8181-41FB-91B8-DCF1347E7346}"/>
              </a:ext>
            </a:extLst>
          </p:cNvPr>
          <p:cNvSpPr txBox="1">
            <a:spLocks/>
          </p:cNvSpPr>
          <p:nvPr/>
        </p:nvSpPr>
        <p:spPr>
          <a:xfrm>
            <a:off x="717798" y="126931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3. Canny Edge Detection 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8480146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93F1EDCE-7B90-4760-8FD1-4866C234D401}"/>
              </a:ext>
            </a:extLst>
          </p:cNvPr>
          <p:cNvSpPr txBox="1">
            <a:spLocks/>
          </p:cNvSpPr>
          <p:nvPr/>
        </p:nvSpPr>
        <p:spPr>
          <a:xfrm>
            <a:off x="717798" y="126931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3. Canny Edge Detection 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2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</a:t>
            </a:r>
            <a:r>
              <a:rPr lang="en-US" dirty="0" err="1"/>
              <a:t>high_threshold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(</a:t>
            </a:r>
            <a:r>
              <a:rPr lang="en-US" dirty="0" err="1"/>
              <a:t>low_threshold</a:t>
            </a:r>
            <a:r>
              <a:rPr lang="en-US" dirty="0"/>
              <a:t>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.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2CDB17D5-80B1-41AD-AF36-3D5B51480F24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11</a:t>
            </a:r>
            <a:endParaRPr lang="vi-VN" dirty="0"/>
          </a:p>
        </p:txBody>
      </p:sp>
      <p:sp>
        <p:nvSpPr>
          <p:cNvPr id="15" name="Google Shape;186;p30">
            <a:extLst>
              <a:ext uri="{FF2B5EF4-FFF2-40B4-BE49-F238E27FC236}">
                <a16:creationId xmlns:a16="http://schemas.microsoft.com/office/drawing/2014/main" id="{BCC05964-1398-47D5-9791-806BDE656E8A}"/>
              </a:ext>
            </a:extLst>
          </p:cNvPr>
          <p:cNvSpPr txBox="1">
            <a:spLocks/>
          </p:cNvSpPr>
          <p:nvPr/>
        </p:nvSpPr>
        <p:spPr>
          <a:xfrm>
            <a:off x="6820007" y="2743542"/>
            <a:ext cx="1605990" cy="43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/>
              <a:t>high</a:t>
            </a:r>
            <a:r>
              <a:rPr lang="en-US" err="1"/>
              <a:t>_</a:t>
            </a:r>
            <a:r>
              <a:rPr lang="en-US"/>
              <a:t>threshold</a:t>
            </a: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18" name="Google Shape;186;p30">
            <a:extLst>
              <a:ext uri="{FF2B5EF4-FFF2-40B4-BE49-F238E27FC236}">
                <a16:creationId xmlns:a16="http://schemas.microsoft.com/office/drawing/2014/main" id="{9281F7BD-5B7C-4DDC-8C0C-F46D4ED9D35F}"/>
              </a:ext>
            </a:extLst>
          </p:cNvPr>
          <p:cNvSpPr txBox="1">
            <a:spLocks/>
          </p:cNvSpPr>
          <p:nvPr/>
        </p:nvSpPr>
        <p:spPr>
          <a:xfrm>
            <a:off x="6820007" y="4034014"/>
            <a:ext cx="1605990" cy="43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/>
              <a:t>low_threshold</a:t>
            </a: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B0EB455-54A8-43F9-9AC4-9345A5FC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964" y="2148517"/>
            <a:ext cx="2857748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71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1A6ABB-30D9-4D39-9A82-07CCEE0F0858}"/>
              </a:ext>
            </a:extLst>
          </p:cNvPr>
          <p:cNvSpPr txBox="1">
            <a:spLocks/>
          </p:cNvSpPr>
          <p:nvPr/>
        </p:nvSpPr>
        <p:spPr>
          <a:xfrm>
            <a:off x="698324" y="404176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4" name="Google Shape;186;p30">
            <a:extLst>
              <a:ext uri="{FF2B5EF4-FFF2-40B4-BE49-F238E27FC236}">
                <a16:creationId xmlns:a16="http://schemas.microsoft.com/office/drawing/2014/main" id="{39F593D7-48CF-410C-8AC8-D6D86F3DF65C}"/>
              </a:ext>
            </a:extLst>
          </p:cNvPr>
          <p:cNvSpPr txBox="1">
            <a:spLocks/>
          </p:cNvSpPr>
          <p:nvPr/>
        </p:nvSpPr>
        <p:spPr>
          <a:xfrm>
            <a:off x="717798" y="126931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3. Canny Edge Detection 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2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</a:t>
            </a:r>
            <a:r>
              <a:rPr lang="en-US" dirty="0" err="1"/>
              <a:t>high_threshold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(</a:t>
            </a:r>
            <a:r>
              <a:rPr lang="en-US" dirty="0" err="1"/>
              <a:t>low_threshold</a:t>
            </a:r>
            <a:r>
              <a:rPr lang="en-US" dirty="0"/>
              <a:t>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.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C78C8743-514B-4F1F-8D60-D573AF94753E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12</a:t>
            </a:r>
            <a:endParaRPr lang="vi-V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97D7791-1ADA-461C-96B4-536BC268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61" y="2371323"/>
            <a:ext cx="7232072" cy="236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56;p69">
            <a:extLst>
              <a:ext uri="{FF2B5EF4-FFF2-40B4-BE49-F238E27FC236}">
                <a16:creationId xmlns:a16="http://schemas.microsoft.com/office/drawing/2014/main" id="{5A8E77C7-2C33-4271-BC0D-D3FFC42D58B1}"/>
              </a:ext>
            </a:extLst>
          </p:cNvPr>
          <p:cNvSpPr/>
          <p:nvPr/>
        </p:nvSpPr>
        <p:spPr>
          <a:xfrm>
            <a:off x="4320409" y="3413482"/>
            <a:ext cx="502976" cy="35838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3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93F1EDCE-7B90-4760-8FD1-4866C234D401}"/>
              </a:ext>
            </a:extLst>
          </p:cNvPr>
          <p:cNvSpPr txBox="1">
            <a:spLocks/>
          </p:cNvSpPr>
          <p:nvPr/>
        </p:nvSpPr>
        <p:spPr>
          <a:xfrm>
            <a:off x="717798" y="126931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4. Region of interest selection: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6" name="Google Shape;1056;p69">
            <a:extLst>
              <a:ext uri="{FF2B5EF4-FFF2-40B4-BE49-F238E27FC236}">
                <a16:creationId xmlns:a16="http://schemas.microsoft.com/office/drawing/2014/main" id="{F20A9049-8B9F-41EE-933A-B58E86A81D1B}"/>
              </a:ext>
            </a:extLst>
          </p:cNvPr>
          <p:cNvSpPr/>
          <p:nvPr/>
        </p:nvSpPr>
        <p:spPr>
          <a:xfrm>
            <a:off x="4217310" y="3176471"/>
            <a:ext cx="502976" cy="35838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Google Shape;186;p30">
            <a:extLst>
              <a:ext uri="{FF2B5EF4-FFF2-40B4-BE49-F238E27FC236}">
                <a16:creationId xmlns:a16="http://schemas.microsoft.com/office/drawing/2014/main" id="{8C5AC568-AF8A-4FE3-9924-DA109048DA5B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13</a:t>
            </a:r>
            <a:endParaRPr lang="vi-VN" dirty="0"/>
          </a:p>
        </p:txBody>
      </p:sp>
      <p:pic>
        <p:nvPicPr>
          <p:cNvPr id="10" name="Picture 9" descr="A picture containing text, sky, road, outdoor&#10;&#10;Description automatically generated">
            <a:extLst>
              <a:ext uri="{FF2B5EF4-FFF2-40B4-BE49-F238E27FC236}">
                <a16:creationId xmlns:a16="http://schemas.microsoft.com/office/drawing/2014/main" id="{44D15EFA-81B5-4552-878F-48AC7325C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68" y="2321184"/>
            <a:ext cx="3400407" cy="2264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E0B71-1608-447A-9B9A-021AC076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16" y="2321184"/>
            <a:ext cx="3476625" cy="2314575"/>
          </a:xfrm>
          <a:prstGeom prst="rect">
            <a:avLst/>
          </a:prstGeom>
        </p:spPr>
      </p:pic>
      <p:sp>
        <p:nvSpPr>
          <p:cNvPr id="13" name="Google Shape;186;p30">
            <a:extLst>
              <a:ext uri="{FF2B5EF4-FFF2-40B4-BE49-F238E27FC236}">
                <a16:creationId xmlns:a16="http://schemas.microsoft.com/office/drawing/2014/main" id="{6D093E4B-10A5-446D-9CA5-29232B6A5084}"/>
              </a:ext>
            </a:extLst>
          </p:cNvPr>
          <p:cNvSpPr txBox="1">
            <a:spLocks/>
          </p:cNvSpPr>
          <p:nvPr/>
        </p:nvSpPr>
        <p:spPr>
          <a:xfrm>
            <a:off x="6023848" y="2988076"/>
            <a:ext cx="1762407" cy="383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 err="1"/>
              <a:t>Vùng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tâm</a:t>
            </a:r>
            <a:endParaRPr lang="en-US" b="1" dirty="0"/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A5D6F9-A3F9-4477-9920-A88DE06BF8B0}"/>
              </a:ext>
            </a:extLst>
          </p:cNvPr>
          <p:cNvCxnSpPr/>
          <p:nvPr/>
        </p:nvCxnSpPr>
        <p:spPr>
          <a:xfrm flipH="1">
            <a:off x="6524553" y="3371251"/>
            <a:ext cx="139037" cy="4994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3571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25" name="Google Shape;186;p30">
            <a:extLst>
              <a:ext uri="{FF2B5EF4-FFF2-40B4-BE49-F238E27FC236}">
                <a16:creationId xmlns:a16="http://schemas.microsoft.com/office/drawing/2014/main" id="{05C079DF-8D9C-440C-9F0B-DAF6AA162642}"/>
              </a:ext>
            </a:extLst>
          </p:cNvPr>
          <p:cNvSpPr txBox="1">
            <a:spLocks/>
          </p:cNvSpPr>
          <p:nvPr/>
        </p:nvSpPr>
        <p:spPr>
          <a:xfrm>
            <a:off x="717797" y="1269315"/>
            <a:ext cx="8183747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4. Region of interest selection: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 algn="just">
              <a:buFont typeface="Montserrat"/>
              <a:buNone/>
            </a:pPr>
            <a:r>
              <a:rPr lang="en-US" dirty="0" err="1"/>
              <a:t>Tạo</a:t>
            </a:r>
            <a:r>
              <a:rPr lang="en-US" dirty="0"/>
              <a:t> mask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 </a:t>
            </a:r>
            <a:r>
              <a:rPr lang="en-US" i="1" dirty="0" err="1"/>
              <a:t>mask_image</a:t>
            </a:r>
            <a:r>
              <a:rPr lang="en-US" i="1" dirty="0"/>
              <a:t> 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i="1" dirty="0" err="1"/>
              <a:t>canny_image</a:t>
            </a:r>
            <a:r>
              <a:rPr lang="en-US" dirty="0"/>
              <a:t>. =&gt;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en-US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28" name="Google Shape;186;p30">
            <a:extLst>
              <a:ext uri="{FF2B5EF4-FFF2-40B4-BE49-F238E27FC236}">
                <a16:creationId xmlns:a16="http://schemas.microsoft.com/office/drawing/2014/main" id="{A607997A-AD6C-490C-9A47-BD9C6089C153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14</a:t>
            </a:r>
            <a:endParaRPr lang="en-US" dirty="0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7DF428D2-20EB-4C4A-8D73-D60E191ABF49}"/>
              </a:ext>
            </a:extLst>
          </p:cNvPr>
          <p:cNvSpPr/>
          <p:nvPr/>
        </p:nvSpPr>
        <p:spPr>
          <a:xfrm>
            <a:off x="2891190" y="3238176"/>
            <a:ext cx="301771" cy="28875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9956497-1640-482A-89E6-DC5B8E83EA9A}"/>
              </a:ext>
            </a:extLst>
          </p:cNvPr>
          <p:cNvSpPr/>
          <p:nvPr/>
        </p:nvSpPr>
        <p:spPr>
          <a:xfrm>
            <a:off x="5951041" y="3309925"/>
            <a:ext cx="227134" cy="147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7C7E859-62EE-4D9E-9EA1-A1CF0DD9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01" y="2597140"/>
            <a:ext cx="2358602" cy="157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D8E1D6-E5EF-4C4D-911B-A75C3821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191" y="2596344"/>
            <a:ext cx="2362200" cy="1571625"/>
          </a:xfrm>
          <a:prstGeom prst="rect">
            <a:avLst/>
          </a:prstGeom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E12A2EA6-FAC8-4E7F-ADA6-0C7755794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79" y="2594743"/>
            <a:ext cx="2362201" cy="157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4FA23A-66A0-428C-AC71-528F0FF78376}"/>
              </a:ext>
            </a:extLst>
          </p:cNvPr>
          <p:cNvSpPr txBox="1"/>
          <p:nvPr/>
        </p:nvSpPr>
        <p:spPr>
          <a:xfrm>
            <a:off x="717797" y="4236941"/>
            <a:ext cx="775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   </a:t>
            </a:r>
            <a:r>
              <a:rPr lang="en-US" i="1" dirty="0" err="1"/>
              <a:t>canny_image</a:t>
            </a:r>
            <a:r>
              <a:rPr lang="en-US" i="1" dirty="0"/>
              <a:t>	                              </a:t>
            </a:r>
            <a:r>
              <a:rPr lang="en-US" i="1" dirty="0" err="1"/>
              <a:t>mask_image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93134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15273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pic>
        <p:nvPicPr>
          <p:cNvPr id="12292" name="Picture 4" descr="Mapping một đường thẳng từ không gian ảnh sang không gian Hough">
            <a:extLst>
              <a:ext uri="{FF2B5EF4-FFF2-40B4-BE49-F238E27FC236}">
                <a16:creationId xmlns:a16="http://schemas.microsoft.com/office/drawing/2014/main" id="{3AE1C470-D502-4459-84FE-FFDA62E3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920" y="2637188"/>
            <a:ext cx="5618207" cy="22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E4BDF12E-9C01-4BD7-96A1-4FB47C5AA9B0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15</a:t>
            </a:r>
            <a:endParaRPr lang="vi-VN" dirty="0"/>
          </a:p>
        </p:txBody>
      </p:sp>
      <p:sp>
        <p:nvSpPr>
          <p:cNvPr id="6" name="Google Shape;186;p30">
            <a:extLst>
              <a:ext uri="{FF2B5EF4-FFF2-40B4-BE49-F238E27FC236}">
                <a16:creationId xmlns:a16="http://schemas.microsoft.com/office/drawing/2014/main" id="{F570801A-DFB0-486C-8E8E-27A770EC2928}"/>
              </a:ext>
            </a:extLst>
          </p:cNvPr>
          <p:cNvSpPr txBox="1">
            <a:spLocks/>
          </p:cNvSpPr>
          <p:nvPr/>
        </p:nvSpPr>
        <p:spPr>
          <a:xfrm>
            <a:off x="717800" y="1043611"/>
            <a:ext cx="6154488" cy="204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5. Hough transform: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r>
              <a:rPr lang="en-US" dirty="0"/>
              <a:t>P</a:t>
            </a:r>
            <a:r>
              <a:rPr lang="vi-VN" dirty="0"/>
              <a:t>hương trình tổng quát của 1 đường thẳng là </a:t>
            </a:r>
            <a:r>
              <a:rPr lang="vi-VN" i="1" dirty="0"/>
              <a:t>y </a:t>
            </a:r>
            <a:r>
              <a:rPr lang="vi-VN" i="1"/>
              <a:t>= mx</a:t>
            </a:r>
            <a:r>
              <a:rPr lang="en-US" i="1"/>
              <a:t> </a:t>
            </a:r>
            <a:r>
              <a:rPr lang="vi-VN" i="1"/>
              <a:t>+</a:t>
            </a:r>
            <a:r>
              <a:rPr lang="en-US" i="1"/>
              <a:t> </a:t>
            </a:r>
            <a:r>
              <a:rPr lang="vi-VN" i="1"/>
              <a:t>c</a:t>
            </a:r>
            <a:r>
              <a:rPr lang="en-US" i="1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  <a:endParaRPr lang="vi-VN" dirty="0"/>
          </a:p>
          <a:p>
            <a:pPr marL="0" indent="0">
              <a:buFont typeface="Montserrat"/>
              <a:buNone/>
            </a:pPr>
            <a:r>
              <a:rPr lang="en-US" dirty="0"/>
              <a:t>- </a:t>
            </a:r>
            <a:r>
              <a:rPr lang="vi-VN" i="1" dirty="0"/>
              <a:t>m</a:t>
            </a:r>
            <a:r>
              <a:rPr lang="vi-VN" dirty="0"/>
              <a:t> là gradient của đường thẳng</a:t>
            </a:r>
            <a:r>
              <a:rPr lang="en-US" dirty="0"/>
              <a:t>.</a:t>
            </a:r>
          </a:p>
          <a:p>
            <a:pPr marL="0" indent="0">
              <a:buFont typeface="Montserrat"/>
              <a:buNone/>
            </a:pPr>
            <a:r>
              <a:rPr lang="en-US"/>
              <a:t>- </a:t>
            </a:r>
            <a:r>
              <a:rPr lang="vi-VN" i="1"/>
              <a:t>c</a:t>
            </a:r>
            <a:r>
              <a:rPr lang="vi-VN"/>
              <a:t> </a:t>
            </a:r>
            <a:r>
              <a:rPr lang="vi-VN" dirty="0"/>
              <a:t>là giao điểm trên trục </a:t>
            </a:r>
            <a:r>
              <a:rPr lang="vi-VN"/>
              <a:t>y</a:t>
            </a:r>
            <a:r>
              <a:rPr lang="en-US"/>
              <a:t>. </a:t>
            </a:r>
          </a:p>
          <a:p>
            <a:pPr marL="0" indent="0">
              <a:buFont typeface="Montserrat"/>
              <a:buNone/>
            </a:pPr>
            <a:r>
              <a:rPr lang="en-US"/>
              <a:t>Giá trị của </a:t>
            </a:r>
            <a:r>
              <a:rPr lang="en-US" i="1"/>
              <a:t>m</a:t>
            </a:r>
            <a:r>
              <a:rPr lang="en-US"/>
              <a:t> và </a:t>
            </a:r>
            <a:r>
              <a:rPr lang="en-US" i="1"/>
              <a:t>c</a:t>
            </a:r>
            <a:r>
              <a:rPr lang="en-US"/>
              <a:t> trải dài từ </a:t>
            </a:r>
            <a:r>
              <a:rPr lang="en-US" i="1"/>
              <a:t>-∞ </a:t>
            </a:r>
            <a:r>
              <a:rPr lang="en-US"/>
              <a:t>đến </a:t>
            </a:r>
            <a:r>
              <a:rPr lang="en-US" i="1"/>
              <a:t>+∞</a:t>
            </a:r>
          </a:p>
          <a:p>
            <a:pPr marL="0" indent="0">
              <a:buFont typeface="Montserrat"/>
              <a:buNone/>
            </a:pPr>
            <a:r>
              <a:rPr lang="en-US"/>
              <a:t>=&gt; Sử dụng hệ tọa độ cực để biểu diễn phương trình đường thẳng:</a:t>
            </a:r>
          </a:p>
          <a:p>
            <a:pPr marL="0" indent="0" algn="ctr">
              <a:buFont typeface="Montserrat"/>
              <a:buNone/>
            </a:pPr>
            <a:r>
              <a:rPr lang="en-US" i="1">
                <a:sym typeface="Symbol" panose="05050102010706020507" pitchFamily="18" charset="2"/>
              </a:rPr>
              <a:t> = xcos() + ysin()</a:t>
            </a:r>
            <a:endParaRPr lang="en-US" i="1"/>
          </a:p>
        </p:txBody>
      </p:sp>
      <p:sp>
        <p:nvSpPr>
          <p:cNvPr id="7" name="Google Shape;186;p30">
            <a:extLst>
              <a:ext uri="{FF2B5EF4-FFF2-40B4-BE49-F238E27FC236}">
                <a16:creationId xmlns:a16="http://schemas.microsoft.com/office/drawing/2014/main" id="{1DDE71C5-666B-4E8C-9386-ECDB3710A4E2}"/>
              </a:ext>
            </a:extLst>
          </p:cNvPr>
          <p:cNvSpPr txBox="1">
            <a:spLocks/>
          </p:cNvSpPr>
          <p:nvPr/>
        </p:nvSpPr>
        <p:spPr>
          <a:xfrm>
            <a:off x="1953921" y="4732074"/>
            <a:ext cx="6825114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200" i="1"/>
              <a:t>Mapping một đường thẳng từ không gian ảnh sang không gian Hough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4935376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8A4C-F64C-4280-BBE5-121D37CDF971}"/>
              </a:ext>
            </a:extLst>
          </p:cNvPr>
          <p:cNvSpPr txBox="1">
            <a:spLocks/>
          </p:cNvSpPr>
          <p:nvPr/>
        </p:nvSpPr>
        <p:spPr>
          <a:xfrm>
            <a:off x="717800" y="315273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3" name="Google Shape;186;p30">
            <a:extLst>
              <a:ext uri="{FF2B5EF4-FFF2-40B4-BE49-F238E27FC236}">
                <a16:creationId xmlns:a16="http://schemas.microsoft.com/office/drawing/2014/main" id="{C4CD92CE-778B-4B56-A924-82DFC750D4B3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16</a:t>
            </a:r>
            <a:endParaRPr lang="vi-VN" dirty="0"/>
          </a:p>
        </p:txBody>
      </p:sp>
      <p:sp>
        <p:nvSpPr>
          <p:cNvPr id="4" name="Google Shape;186;p30">
            <a:extLst>
              <a:ext uri="{FF2B5EF4-FFF2-40B4-BE49-F238E27FC236}">
                <a16:creationId xmlns:a16="http://schemas.microsoft.com/office/drawing/2014/main" id="{C149A508-89E8-4CEB-AE37-5AE9BC3901A7}"/>
              </a:ext>
            </a:extLst>
          </p:cNvPr>
          <p:cNvSpPr txBox="1">
            <a:spLocks/>
          </p:cNvSpPr>
          <p:nvPr/>
        </p:nvSpPr>
        <p:spPr>
          <a:xfrm>
            <a:off x="717800" y="1043611"/>
            <a:ext cx="6154488" cy="36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5. Hough </a:t>
            </a:r>
            <a:r>
              <a:rPr lang="en-US" b="1"/>
              <a:t>transform:</a:t>
            </a:r>
            <a:endParaRPr lang="en-US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FF239AE-CDCD-4F9A-9807-511DA2FCD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59" y="2964656"/>
            <a:ext cx="4027993" cy="198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3F8640A-93C7-4CDA-8120-502F7555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2" y="0"/>
            <a:ext cx="3121819" cy="31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A70DA8B-07E9-4888-8EE6-AB6D0987389F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4664870" y="1560910"/>
            <a:ext cx="1207293" cy="14037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Google Shape;186;p30">
            <a:extLst>
              <a:ext uri="{FF2B5EF4-FFF2-40B4-BE49-F238E27FC236}">
                <a16:creationId xmlns:a16="http://schemas.microsoft.com/office/drawing/2014/main" id="{A6813CA5-B89D-4CAF-B186-80D230A74EF0}"/>
              </a:ext>
            </a:extLst>
          </p:cNvPr>
          <p:cNvSpPr txBox="1">
            <a:spLocks/>
          </p:cNvSpPr>
          <p:nvPr/>
        </p:nvSpPr>
        <p:spPr>
          <a:xfrm>
            <a:off x="480343" y="1447506"/>
            <a:ext cx="3325563" cy="83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i="1"/>
              <a:t>Không gian ảnh chứa các điểm sáng là các điểm của ảnh thu được ở bước 4</a:t>
            </a:r>
            <a:endParaRPr lang="en-US" i="1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749EA89-A720-46BE-9A1A-4E4118218B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8203" y="2051052"/>
            <a:ext cx="948525" cy="8786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oogle Shape;186;p30">
            <a:extLst>
              <a:ext uri="{FF2B5EF4-FFF2-40B4-BE49-F238E27FC236}">
                <a16:creationId xmlns:a16="http://schemas.microsoft.com/office/drawing/2014/main" id="{D9CD5F93-6F0B-435C-843B-7B70C10BCE48}"/>
              </a:ext>
            </a:extLst>
          </p:cNvPr>
          <p:cNvSpPr txBox="1">
            <a:spLocks/>
          </p:cNvSpPr>
          <p:nvPr/>
        </p:nvSpPr>
        <p:spPr>
          <a:xfrm>
            <a:off x="6034088" y="2897749"/>
            <a:ext cx="2797968" cy="83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i="1"/>
              <a:t>Không gian Hough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42052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D75F10E-0B5E-4048-93DE-86003C7C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982323"/>
            <a:ext cx="2857500" cy="1409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2AC0DB-9907-4B00-98AD-4A8AF307AC37}"/>
              </a:ext>
            </a:extLst>
          </p:cNvPr>
          <p:cNvSpPr txBox="1">
            <a:spLocks/>
          </p:cNvSpPr>
          <p:nvPr/>
        </p:nvSpPr>
        <p:spPr>
          <a:xfrm>
            <a:off x="717799" y="19368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pic>
        <p:nvPicPr>
          <p:cNvPr id="42" name="Picture 4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888CB4-0438-4ACA-B03B-3CB4F372A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1" y="2001791"/>
            <a:ext cx="2857500" cy="1409700"/>
          </a:xfrm>
          <a:prstGeom prst="rect">
            <a:avLst/>
          </a:prstGeom>
        </p:spPr>
      </p:pic>
      <p:pic>
        <p:nvPicPr>
          <p:cNvPr id="44" name="Picture 4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FBD6EA6-A441-4BA6-96B3-624C20184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924" y="2001791"/>
            <a:ext cx="2857500" cy="14097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CAD5F64D-C9D7-41E6-B1B1-39C8A5B5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1" y="3611553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DED197BA-3C79-4E1D-9580-E601F093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618587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>
            <a:extLst>
              <a:ext uri="{FF2B5EF4-FFF2-40B4-BE49-F238E27FC236}">
                <a16:creationId xmlns:a16="http://schemas.microsoft.com/office/drawing/2014/main" id="{49C1D6E0-0E06-4BDB-93E4-072FE5F4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29" y="3618587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5E8ED145-4D51-42F8-87F5-6543D25DB9D3}"/>
              </a:ext>
            </a:extLst>
          </p:cNvPr>
          <p:cNvSpPr/>
          <p:nvPr/>
        </p:nvSpPr>
        <p:spPr>
          <a:xfrm>
            <a:off x="1098804" y="261714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11B2F72-F540-4BD5-AF74-356B22E10334}"/>
              </a:ext>
            </a:extLst>
          </p:cNvPr>
          <p:cNvSpPr/>
          <p:nvPr/>
        </p:nvSpPr>
        <p:spPr>
          <a:xfrm>
            <a:off x="1828800" y="275430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8187224-4501-4B52-8579-82F16F6F5084}"/>
              </a:ext>
            </a:extLst>
          </p:cNvPr>
          <p:cNvSpPr/>
          <p:nvPr/>
        </p:nvSpPr>
        <p:spPr>
          <a:xfrm>
            <a:off x="4112704" y="259428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4822FDE-8C4A-4240-9555-BE08B4704AEA}"/>
              </a:ext>
            </a:extLst>
          </p:cNvPr>
          <p:cNvSpPr/>
          <p:nvPr/>
        </p:nvSpPr>
        <p:spPr>
          <a:xfrm>
            <a:off x="4959453" y="273144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1F67B33-2DB0-4C4A-A4B6-58964330428A}"/>
              </a:ext>
            </a:extLst>
          </p:cNvPr>
          <p:cNvSpPr/>
          <p:nvPr/>
        </p:nvSpPr>
        <p:spPr>
          <a:xfrm>
            <a:off x="7091172" y="261714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E02A8F1-D14D-4F05-A80C-EA957051BF2E}"/>
              </a:ext>
            </a:extLst>
          </p:cNvPr>
          <p:cNvSpPr/>
          <p:nvPr/>
        </p:nvSpPr>
        <p:spPr>
          <a:xfrm>
            <a:off x="8057292" y="275575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4C1659B-EB8A-4CCC-B5ED-4B76DE068DF9}"/>
              </a:ext>
            </a:extLst>
          </p:cNvPr>
          <p:cNvSpPr/>
          <p:nvPr/>
        </p:nvSpPr>
        <p:spPr>
          <a:xfrm>
            <a:off x="1098804" y="4209396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E06CB8-2E18-4931-B02A-98F70F1274E6}"/>
              </a:ext>
            </a:extLst>
          </p:cNvPr>
          <p:cNvSpPr/>
          <p:nvPr/>
        </p:nvSpPr>
        <p:spPr>
          <a:xfrm>
            <a:off x="2638044" y="415638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EFE9FF-354F-41EF-82F8-77C007790E28}"/>
              </a:ext>
            </a:extLst>
          </p:cNvPr>
          <p:cNvSpPr/>
          <p:nvPr/>
        </p:nvSpPr>
        <p:spPr>
          <a:xfrm>
            <a:off x="4344924" y="4258667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E5CFFB-2B83-417A-B6BA-77B7910476A3}"/>
              </a:ext>
            </a:extLst>
          </p:cNvPr>
          <p:cNvSpPr/>
          <p:nvPr/>
        </p:nvSpPr>
        <p:spPr>
          <a:xfrm>
            <a:off x="4840224" y="4689197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02917B-1A05-4B5D-80D5-0A856FB55889}"/>
              </a:ext>
            </a:extLst>
          </p:cNvPr>
          <p:cNvSpPr/>
          <p:nvPr/>
        </p:nvSpPr>
        <p:spPr>
          <a:xfrm>
            <a:off x="7347204" y="4254857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024E0F7-3676-4E1F-95F2-7C4C746A2AA8}"/>
              </a:ext>
            </a:extLst>
          </p:cNvPr>
          <p:cNvSpPr/>
          <p:nvPr/>
        </p:nvSpPr>
        <p:spPr>
          <a:xfrm>
            <a:off x="7958232" y="4582517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Google Shape;186;p30">
            <a:extLst>
              <a:ext uri="{FF2B5EF4-FFF2-40B4-BE49-F238E27FC236}">
                <a16:creationId xmlns:a16="http://schemas.microsoft.com/office/drawing/2014/main" id="{219AE674-F378-497A-B591-44FFE67DE5F6}"/>
              </a:ext>
            </a:extLst>
          </p:cNvPr>
          <p:cNvSpPr txBox="1">
            <a:spLocks/>
          </p:cNvSpPr>
          <p:nvPr/>
        </p:nvSpPr>
        <p:spPr>
          <a:xfrm>
            <a:off x="704398" y="888384"/>
            <a:ext cx="7708199" cy="10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5. Hough transform: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r>
              <a:rPr lang="en-US"/>
              <a:t>Tiến hành voting theo ngưỡng threshold truyền vào để xác định các cặp </a:t>
            </a:r>
            <a:r>
              <a:rPr lang="en-US" i="1"/>
              <a:t>(</a:t>
            </a:r>
            <a:r>
              <a:rPr lang="en-US" i="1">
                <a:sym typeface="Symbol" panose="05050102010706020507" pitchFamily="18" charset="2"/>
              </a:rPr>
              <a:t>, </a:t>
            </a:r>
            <a:r>
              <a:rPr lang="en-US" i="1"/>
              <a:t>)</a:t>
            </a:r>
            <a:r>
              <a:rPr lang="en-US" i="1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/>
              <a:t>của các đường thẳng cần tìm.</a:t>
            </a:r>
          </a:p>
        </p:txBody>
      </p:sp>
      <p:sp>
        <p:nvSpPr>
          <p:cNvPr id="41" name="Google Shape;186;p30">
            <a:extLst>
              <a:ext uri="{FF2B5EF4-FFF2-40B4-BE49-F238E27FC236}">
                <a16:creationId xmlns:a16="http://schemas.microsoft.com/office/drawing/2014/main" id="{5227EC50-38FB-4D2E-B388-81DFCAFC07CC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17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117694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23B81291-50FF-4234-958C-1FD09F20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48" y="1989446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FAB8B86-7866-4B91-BB5E-D571F0F7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1" y="1989446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F61E676-9EF9-4BBD-AC4E-99B61347F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935" y="1989446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82AE974-C7B9-42BA-9E41-64A10AB7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98" y="3611553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348BBC96-1814-4EBE-95F4-57360618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511" y="3611553"/>
            <a:ext cx="2857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D435928-BD7D-473C-9B2B-111CF11AD486}"/>
              </a:ext>
            </a:extLst>
          </p:cNvPr>
          <p:cNvSpPr/>
          <p:nvPr/>
        </p:nvSpPr>
        <p:spPr>
          <a:xfrm>
            <a:off x="2534218" y="2740524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EF323F-D2C3-4877-BFDA-32DB61975AAF}"/>
              </a:ext>
            </a:extLst>
          </p:cNvPr>
          <p:cNvSpPr/>
          <p:nvPr/>
        </p:nvSpPr>
        <p:spPr>
          <a:xfrm>
            <a:off x="5515162" y="2740524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D26794-F47A-4E87-9332-DDF513A04B9B}"/>
              </a:ext>
            </a:extLst>
          </p:cNvPr>
          <p:cNvSpPr/>
          <p:nvPr/>
        </p:nvSpPr>
        <p:spPr>
          <a:xfrm>
            <a:off x="8507282" y="2740524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22303E-572E-4E7A-B1BD-B8632FF1554C}"/>
              </a:ext>
            </a:extLst>
          </p:cNvPr>
          <p:cNvSpPr/>
          <p:nvPr/>
        </p:nvSpPr>
        <p:spPr>
          <a:xfrm>
            <a:off x="3962968" y="436112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670E69-BDC0-4D9E-9626-1528BB5D5261}"/>
              </a:ext>
            </a:extLst>
          </p:cNvPr>
          <p:cNvSpPr/>
          <p:nvPr/>
        </p:nvSpPr>
        <p:spPr>
          <a:xfrm>
            <a:off x="6942896" y="436112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071920-5FC4-4E7F-949B-AA080F5947BE}"/>
              </a:ext>
            </a:extLst>
          </p:cNvPr>
          <p:cNvSpPr/>
          <p:nvPr/>
        </p:nvSpPr>
        <p:spPr>
          <a:xfrm>
            <a:off x="2197922" y="425544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B8C210-10D9-44A0-9969-94BBBCE94AC8}"/>
              </a:ext>
            </a:extLst>
          </p:cNvPr>
          <p:cNvSpPr/>
          <p:nvPr/>
        </p:nvSpPr>
        <p:spPr>
          <a:xfrm>
            <a:off x="5469442" y="3899144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806B5-071B-400B-9769-F1FB8BADB7C1}"/>
              </a:ext>
            </a:extLst>
          </p:cNvPr>
          <p:cNvSpPr/>
          <p:nvPr/>
        </p:nvSpPr>
        <p:spPr>
          <a:xfrm>
            <a:off x="1138742" y="217899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71ABDF3-A270-4657-88B6-7943E50DD867}"/>
              </a:ext>
            </a:extLst>
          </p:cNvPr>
          <p:cNvSpPr/>
          <p:nvPr/>
        </p:nvSpPr>
        <p:spPr>
          <a:xfrm>
            <a:off x="3714302" y="2686676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942A74-AB9C-4586-A1BC-464F0CCFD135}"/>
              </a:ext>
            </a:extLst>
          </p:cNvPr>
          <p:cNvSpPr/>
          <p:nvPr/>
        </p:nvSpPr>
        <p:spPr>
          <a:xfrm>
            <a:off x="6564182" y="2857173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86;p30">
            <a:extLst>
              <a:ext uri="{FF2B5EF4-FFF2-40B4-BE49-F238E27FC236}">
                <a16:creationId xmlns:a16="http://schemas.microsoft.com/office/drawing/2014/main" id="{9B15F6C2-A5A9-4BF5-8B24-D2A02413C70D}"/>
              </a:ext>
            </a:extLst>
          </p:cNvPr>
          <p:cNvSpPr txBox="1">
            <a:spLocks/>
          </p:cNvSpPr>
          <p:nvPr/>
        </p:nvSpPr>
        <p:spPr>
          <a:xfrm>
            <a:off x="711099" y="888384"/>
            <a:ext cx="7708199" cy="10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5. Hough transform:</a:t>
            </a:r>
          </a:p>
          <a:p>
            <a:pPr marL="0" indent="0">
              <a:buFont typeface="Montserrat"/>
              <a:buNone/>
            </a:pPr>
            <a:endParaRPr lang="en-US" b="1"/>
          </a:p>
          <a:p>
            <a:pPr marL="0" indent="0">
              <a:buFont typeface="Montserrat"/>
              <a:buNone/>
            </a:pPr>
            <a:r>
              <a:rPr lang="en-US"/>
              <a:t>Cặp </a:t>
            </a:r>
            <a:r>
              <a:rPr lang="en-US" i="1"/>
              <a:t>(</a:t>
            </a:r>
            <a:r>
              <a:rPr lang="en-US" i="1">
                <a:sym typeface="Symbol" panose="05050102010706020507" pitchFamily="18" charset="2"/>
              </a:rPr>
              <a:t>, ) </a:t>
            </a:r>
            <a:r>
              <a:rPr lang="en-US">
                <a:sym typeface="Symbol" panose="05050102010706020507" pitchFamily="18" charset="2"/>
              </a:rPr>
              <a:t>có số lượng voting lớn hơn hoặc bằng threshold truyền vào thì cho đường thẳng tương ứng với cặp </a:t>
            </a:r>
            <a:r>
              <a:rPr lang="en-US" i="1"/>
              <a:t>(</a:t>
            </a:r>
            <a:r>
              <a:rPr lang="en-US" i="1">
                <a:sym typeface="Symbol" panose="05050102010706020507" pitchFamily="18" charset="2"/>
              </a:rPr>
              <a:t>, )  </a:t>
            </a:r>
            <a:r>
              <a:rPr lang="en-US">
                <a:sym typeface="Symbol" panose="05050102010706020507" pitchFamily="18" charset="2"/>
              </a:rPr>
              <a:t>đó là đường thẳng cần tìm.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AFB021-6BB3-41DE-BF28-71CEA4A2C418}"/>
              </a:ext>
            </a:extLst>
          </p:cNvPr>
          <p:cNvSpPr txBox="1">
            <a:spLocks/>
          </p:cNvSpPr>
          <p:nvPr/>
        </p:nvSpPr>
        <p:spPr>
          <a:xfrm>
            <a:off x="717799" y="186651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20" name="Google Shape;186;p30">
            <a:extLst>
              <a:ext uri="{FF2B5EF4-FFF2-40B4-BE49-F238E27FC236}">
                <a16:creationId xmlns:a16="http://schemas.microsoft.com/office/drawing/2014/main" id="{759A607F-4175-4F5A-826E-0F1458391D04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18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0803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93F1EDCE-7B90-4760-8FD1-4866C234D401}"/>
              </a:ext>
            </a:extLst>
          </p:cNvPr>
          <p:cNvSpPr txBox="1">
            <a:spLocks/>
          </p:cNvSpPr>
          <p:nvPr/>
        </p:nvSpPr>
        <p:spPr>
          <a:xfrm>
            <a:off x="717798" y="126931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5. Hough transform: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8" name="Google Shape;186;p30">
            <a:extLst>
              <a:ext uri="{FF2B5EF4-FFF2-40B4-BE49-F238E27FC236}">
                <a16:creationId xmlns:a16="http://schemas.microsoft.com/office/drawing/2014/main" id="{208C3CF6-9645-491E-86AB-184C2C7D7DF5}"/>
              </a:ext>
            </a:extLst>
          </p:cNvPr>
          <p:cNvSpPr txBox="1">
            <a:spLocks/>
          </p:cNvSpPr>
          <p:nvPr/>
        </p:nvSpPr>
        <p:spPr>
          <a:xfrm>
            <a:off x="623351" y="428280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Probabilistic Hough line transform </a:t>
            </a:r>
            <a:r>
              <a:rPr lang="en-US" i="1" u="sng" dirty="0"/>
              <a:t>cv2.HoughLinesP()</a:t>
            </a:r>
            <a:endParaRPr lang="vi-VN" i="1" u="sng" dirty="0"/>
          </a:p>
        </p:txBody>
      </p:sp>
      <p:sp>
        <p:nvSpPr>
          <p:cNvPr id="10" name="Google Shape;186;p30">
            <a:extLst>
              <a:ext uri="{FF2B5EF4-FFF2-40B4-BE49-F238E27FC236}">
                <a16:creationId xmlns:a16="http://schemas.microsoft.com/office/drawing/2014/main" id="{6FE7A09B-B385-4FA2-A934-A287E21ED24A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19</a:t>
            </a:r>
            <a:endParaRPr lang="vi-V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1A9CF5-8F52-46C7-A723-F91C2F0F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1" y="1649075"/>
            <a:ext cx="7592291" cy="248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962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NỘI DUNG</a:t>
            </a:r>
            <a:endParaRPr sz="3600"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310350" y="1511109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Giới thiệu đề tài</a:t>
            </a:r>
            <a:endParaRPr sz="2800"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275800" y="1511109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Các bước thực hiện</a:t>
            </a:r>
            <a:endParaRPr sz="2800" dirty="0"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3078600" y="2954159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 idx="13"/>
          </p:nvPr>
        </p:nvSpPr>
        <p:spPr>
          <a:xfrm>
            <a:off x="4734400" y="3169668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Demo</a:t>
            </a:r>
            <a:endParaRPr sz="2800" dirty="0"/>
          </a:p>
        </p:txBody>
      </p:sp>
      <p:sp>
        <p:nvSpPr>
          <p:cNvPr id="27" name="Google Shape;186;p30">
            <a:extLst>
              <a:ext uri="{FF2B5EF4-FFF2-40B4-BE49-F238E27FC236}">
                <a16:creationId xmlns:a16="http://schemas.microsoft.com/office/drawing/2014/main" id="{0895A691-241E-4478-8663-4B695EA14B97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2</a:t>
            </a:r>
            <a:endParaRPr lang="vi-VN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93F1EDCE-7B90-4760-8FD1-4866C234D401}"/>
              </a:ext>
            </a:extLst>
          </p:cNvPr>
          <p:cNvSpPr txBox="1">
            <a:spLocks/>
          </p:cNvSpPr>
          <p:nvPr/>
        </p:nvSpPr>
        <p:spPr>
          <a:xfrm>
            <a:off x="717798" y="126931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6. Limit Theta (</a:t>
            </a:r>
            <a:r>
              <a:rPr lang="en-US" b="1" i="1" dirty="0">
                <a:sym typeface="Symbol" panose="05050102010706020507" pitchFamily="18" charset="2"/>
              </a:rPr>
              <a:t> </a:t>
            </a:r>
            <a:r>
              <a:rPr lang="en-US" b="1" dirty="0"/>
              <a:t>):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10" name="Google Shape;186;p30">
            <a:extLst>
              <a:ext uri="{FF2B5EF4-FFF2-40B4-BE49-F238E27FC236}">
                <a16:creationId xmlns:a16="http://schemas.microsoft.com/office/drawing/2014/main" id="{6FE7A09B-B385-4FA2-A934-A287E21ED24A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20</a:t>
            </a:r>
            <a:endParaRPr lang="vi-V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251579-251F-4348-9D72-570904CE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8" y="2475064"/>
            <a:ext cx="3530569" cy="198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C883094-01CD-409B-B609-33C4D78CF291}"/>
              </a:ext>
            </a:extLst>
          </p:cNvPr>
          <p:cNvSpPr/>
          <p:nvPr/>
        </p:nvSpPr>
        <p:spPr>
          <a:xfrm>
            <a:off x="2171801" y="3561176"/>
            <a:ext cx="622561" cy="2370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FB6325CF-31C1-4D93-9961-3253A44930D3}"/>
              </a:ext>
            </a:extLst>
          </p:cNvPr>
          <p:cNvSpPr txBox="1">
            <a:spLocks/>
          </p:cNvSpPr>
          <p:nvPr/>
        </p:nvSpPr>
        <p:spPr>
          <a:xfrm>
            <a:off x="747137" y="1618140"/>
            <a:ext cx="7774265" cy="88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 err="1"/>
              <a:t>Góc</a:t>
            </a:r>
            <a:r>
              <a:rPr lang="en-US" dirty="0"/>
              <a:t> theta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15-75 </a:t>
            </a:r>
            <a:r>
              <a:rPr lang="en-US" dirty="0" err="1"/>
              <a:t>độ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trục</a:t>
            </a:r>
            <a:r>
              <a:rPr lang="en-US" dirty="0"/>
              <a:t> Ox,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dọc</a:t>
            </a:r>
            <a:r>
              <a:rPr lang="en-US" dirty="0"/>
              <a:t>(</a:t>
            </a:r>
            <a:r>
              <a:rPr lang="en-US" dirty="0" err="1"/>
              <a:t>gầm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ô </a:t>
            </a:r>
            <a:r>
              <a:rPr lang="en-US" dirty="0" err="1"/>
              <a:t>tô</a:t>
            </a:r>
            <a:r>
              <a:rPr lang="en-US" dirty="0"/>
              <a:t>,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rào</a:t>
            </a:r>
            <a:r>
              <a:rPr lang="en-US" dirty="0"/>
              <a:t>,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,…),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chéo</a:t>
            </a:r>
            <a:r>
              <a:rPr lang="en-US" dirty="0"/>
              <a:t>(</a:t>
            </a:r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).</a:t>
            </a:r>
            <a:endParaRPr lang="vi-VN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FE77F7F-CA73-4F20-B11F-17E56851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43" y="2471423"/>
            <a:ext cx="3530569" cy="198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CE4FC21-2CAC-4F97-AE12-8F57CD8B9231}"/>
              </a:ext>
            </a:extLst>
          </p:cNvPr>
          <p:cNvSpPr/>
          <p:nvPr/>
        </p:nvSpPr>
        <p:spPr>
          <a:xfrm>
            <a:off x="6400972" y="3631291"/>
            <a:ext cx="622561" cy="2370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423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8FDDD-013D-459C-B24F-00099C696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0" y="455460"/>
            <a:ext cx="3530569" cy="198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8DB871-2CB7-468E-B1FA-4D1941F1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43" y="2774380"/>
            <a:ext cx="3530568" cy="198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7FE32-C56B-4A5D-9498-C8059D869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43" y="432412"/>
            <a:ext cx="3530568" cy="198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6AAA8D5-C352-42DD-BB3C-977381CE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0" y="2774380"/>
            <a:ext cx="3530569" cy="198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7F8B918-7350-4665-8CD1-891568B15CB6}"/>
              </a:ext>
            </a:extLst>
          </p:cNvPr>
          <p:cNvSpPr/>
          <p:nvPr/>
        </p:nvSpPr>
        <p:spPr>
          <a:xfrm>
            <a:off x="2162393" y="3860492"/>
            <a:ext cx="622561" cy="2370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C30A84-DD72-4663-ACE1-8B77680D557C}"/>
              </a:ext>
            </a:extLst>
          </p:cNvPr>
          <p:cNvSpPr/>
          <p:nvPr/>
        </p:nvSpPr>
        <p:spPr>
          <a:xfrm>
            <a:off x="2100480" y="1604578"/>
            <a:ext cx="622561" cy="23708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56;p69">
            <a:extLst>
              <a:ext uri="{FF2B5EF4-FFF2-40B4-BE49-F238E27FC236}">
                <a16:creationId xmlns:a16="http://schemas.microsoft.com/office/drawing/2014/main" id="{3B58319A-8B8C-47C5-8A42-386F0BD31B59}"/>
              </a:ext>
            </a:extLst>
          </p:cNvPr>
          <p:cNvSpPr/>
          <p:nvPr/>
        </p:nvSpPr>
        <p:spPr>
          <a:xfrm>
            <a:off x="4368113" y="3570638"/>
            <a:ext cx="502976" cy="35838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Google Shape;1056;p69">
            <a:extLst>
              <a:ext uri="{FF2B5EF4-FFF2-40B4-BE49-F238E27FC236}">
                <a16:creationId xmlns:a16="http://schemas.microsoft.com/office/drawing/2014/main" id="{F7A71E2F-C53A-4799-BB72-3374F30554D7}"/>
              </a:ext>
            </a:extLst>
          </p:cNvPr>
          <p:cNvSpPr/>
          <p:nvPr/>
        </p:nvSpPr>
        <p:spPr>
          <a:xfrm>
            <a:off x="4372817" y="1127468"/>
            <a:ext cx="502976" cy="35838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Google Shape;186;p30">
            <a:extLst>
              <a:ext uri="{FF2B5EF4-FFF2-40B4-BE49-F238E27FC236}">
                <a16:creationId xmlns:a16="http://schemas.microsoft.com/office/drawing/2014/main" id="{9361CAD7-68EB-4C87-91AC-3782C115F958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21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4310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10" name="Google Shape;186;p30">
            <a:extLst>
              <a:ext uri="{FF2B5EF4-FFF2-40B4-BE49-F238E27FC236}">
                <a16:creationId xmlns:a16="http://schemas.microsoft.com/office/drawing/2014/main" id="{6FE7A09B-B385-4FA2-A934-A287E21ED24A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22</a:t>
            </a:r>
            <a:endParaRPr lang="vi-VN" dirty="0"/>
          </a:p>
        </p:txBody>
      </p:sp>
      <p:sp>
        <p:nvSpPr>
          <p:cNvPr id="7" name="Google Shape;186;p30">
            <a:extLst>
              <a:ext uri="{FF2B5EF4-FFF2-40B4-BE49-F238E27FC236}">
                <a16:creationId xmlns:a16="http://schemas.microsoft.com/office/drawing/2014/main" id="{225664B1-66E4-472D-AD9B-29C2F351A1A5}"/>
              </a:ext>
            </a:extLst>
          </p:cNvPr>
          <p:cNvSpPr txBox="1">
            <a:spLocks/>
          </p:cNvSpPr>
          <p:nvPr/>
        </p:nvSpPr>
        <p:spPr>
          <a:xfrm>
            <a:off x="717798" y="126931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6. Limit Theta (</a:t>
            </a:r>
            <a:r>
              <a:rPr lang="en-US" b="1" i="1" dirty="0">
                <a:sym typeface="Symbol" panose="05050102010706020507" pitchFamily="18" charset="2"/>
              </a:rPr>
              <a:t> </a:t>
            </a:r>
            <a:r>
              <a:rPr lang="en-US" b="1" dirty="0"/>
              <a:t>):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2024CA9-DF05-412A-B01D-6A4CA21A6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01" y="1754479"/>
            <a:ext cx="7708199" cy="25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56;p69">
            <a:extLst>
              <a:ext uri="{FF2B5EF4-FFF2-40B4-BE49-F238E27FC236}">
                <a16:creationId xmlns:a16="http://schemas.microsoft.com/office/drawing/2014/main" id="{59407F63-DDCE-4D51-BA78-CA0D504A2811}"/>
              </a:ext>
            </a:extLst>
          </p:cNvPr>
          <p:cNvSpPr/>
          <p:nvPr/>
        </p:nvSpPr>
        <p:spPr>
          <a:xfrm>
            <a:off x="4416412" y="2931193"/>
            <a:ext cx="502976" cy="35838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3995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9333B6F-710E-4CAD-92D1-AFC755C96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835" y="2132104"/>
            <a:ext cx="4069916" cy="26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900" y="152226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86;p30">
                <a:extLst>
                  <a:ext uri="{FF2B5EF4-FFF2-40B4-BE49-F238E27FC236}">
                    <a16:creationId xmlns:a16="http://schemas.microsoft.com/office/drawing/2014/main" id="{93F1EDCE-7B90-4760-8FD1-4866C234D4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283" y="892626"/>
                <a:ext cx="8379104" cy="401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Montserra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indent="0">
                  <a:buFont typeface="Montserrat"/>
                  <a:buNone/>
                </a:pPr>
                <a:r>
                  <a:rPr lang="en-US" b="1" dirty="0"/>
                  <a:t>7. Draw </a:t>
                </a:r>
                <a:r>
                  <a:rPr lang="en-US" b="1"/>
                  <a:t>lines:</a:t>
                </a:r>
                <a:endParaRPr lang="en-US" b="1" dirty="0"/>
              </a:p>
              <a:p>
                <a:pPr marL="0" indent="0">
                  <a:buFont typeface="Montserrat"/>
                  <a:buNone/>
                </a:pPr>
                <a:endParaRPr lang="en-US" b="1"/>
              </a:p>
              <a:p>
                <a:pPr marL="0" indent="0">
                  <a:buFont typeface="Montserrat"/>
                  <a:buNone/>
                </a:pPr>
                <a:r>
                  <a:rPr lang="en-US"/>
                  <a:t>Tìm giá trị x0 lớn nhất đối với left_line  và nhỏ nhất đối với right_line dựa trên tọa độ 2 đỉnh của các đoạn thẳng tìm được (x1, y1)(x2,y2).</a:t>
                </a:r>
              </a:p>
              <a:p>
                <a:pPr marL="0" indent="0">
                  <a:buFont typeface="Montserrat"/>
                  <a:buNone/>
                </a:pPr>
                <a:endParaRPr lang="en-US" dirty="0"/>
              </a:p>
              <a:p>
                <a:pPr marL="0" indent="0">
                  <a:buFont typeface="Montserrat"/>
                  <a:buNone/>
                </a:pPr>
                <a:r>
                  <a:rPr lang="en-US"/>
                  <a:t>Với mỗi tọa độ đoạn thẳng tìm được: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m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/>
              </a:p>
              <a:p>
                <a:pPr marL="0" indent="0">
                  <a:buNone/>
                </a:pPr>
                <a:r>
                  <a:rPr lang="en-US"/>
                  <a:t>      m&lt;0: left_line, m&gt;=0: right_line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C </a:t>
                </a:r>
                <a:r>
                  <a:rPr lang="en-US" dirty="0"/>
                  <a:t>= y1 – m </a:t>
                </a:r>
                <a:r>
                  <a:rPr lang="en-US"/>
                  <a:t>* x1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>
                  <a:buFont typeface="Montserrat"/>
                  <a:buNone/>
                </a:pPr>
                <a:r>
                  <a:rPr lang="en-US"/>
                  <a:t>Cho: y2 = Chiều cao ảnh , y1 = 0,6 * y2</a:t>
                </a:r>
              </a:p>
              <a:p>
                <a:pPr marL="0" indent="0">
                  <a:buFont typeface="Montserrat"/>
                  <a:buNone/>
                </a:pPr>
                <a:endParaRPr lang="en-US"/>
              </a:p>
              <a:p>
                <a:pPr marL="0" indent="0">
                  <a:buFont typeface="Montserrat"/>
                  <a:buNone/>
                </a:pPr>
                <a:r>
                  <a:rPr lang="en-US"/>
                  <a:t>Từ m, c, y1 và y2 =&gt; x1, x2</a:t>
                </a:r>
              </a:p>
              <a:p>
                <a:pPr marL="0" indent="0">
                  <a:buFont typeface="Montserrat"/>
                  <a:buNone/>
                </a:pPr>
                <a:endParaRPr lang="en-US"/>
              </a:p>
              <a:p>
                <a:pPr marL="0" indent="0">
                  <a:buFont typeface="Montserrat"/>
                  <a:buNone/>
                </a:pPr>
                <a:r>
                  <a:rPr lang="en-US"/>
                  <a:t>=&gt; x0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độ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trung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đ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ể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Font typeface="Montserrat"/>
                  <a:buNone/>
                </a:pPr>
                <a:endParaRPr lang="en-US" dirty="0"/>
              </a:p>
              <a:p>
                <a:pPr marL="0" indent="0">
                  <a:buFont typeface="Montserrat"/>
                  <a:buNone/>
                </a:pPr>
                <a:endParaRPr lang="en-US" dirty="0"/>
              </a:p>
              <a:p>
                <a:pPr marL="0" indent="0">
                  <a:buFont typeface="Montserrat"/>
                  <a:buNone/>
                </a:pPr>
                <a:endParaRPr lang="en-US" dirty="0"/>
              </a:p>
              <a:p>
                <a:pPr marL="0" indent="0">
                  <a:buFont typeface="Montserrat"/>
                  <a:buNone/>
                </a:pPr>
                <a:r>
                  <a:rPr lang="en-US" dirty="0"/>
                  <a:t>    </a:t>
                </a:r>
                <a:r>
                  <a:rPr lang="en-US"/>
                  <a:t>	</a:t>
                </a:r>
                <a:endParaRPr lang="en-US" dirty="0"/>
              </a:p>
              <a:p>
                <a:pPr marL="0" indent="0">
                  <a:buFont typeface="Montserrat"/>
                  <a:buNone/>
                </a:pPr>
                <a:endParaRPr lang="en-US" b="1" dirty="0"/>
              </a:p>
              <a:p>
                <a:pPr marL="0" indent="0">
                  <a:buFont typeface="Montserrat"/>
                  <a:buNone/>
                </a:pPr>
                <a:endParaRPr lang="en-US" dirty="0"/>
              </a:p>
              <a:p>
                <a:pPr marL="0" indent="0">
                  <a:buFont typeface="Montserrat"/>
                  <a:buNone/>
                </a:pPr>
                <a:endParaRPr lang="vi-VN" dirty="0"/>
              </a:p>
            </p:txBody>
          </p:sp>
        </mc:Choice>
        <mc:Fallback xmlns="">
          <p:sp>
            <p:nvSpPr>
              <p:cNvPr id="5" name="Google Shape;186;p30">
                <a:extLst>
                  <a:ext uri="{FF2B5EF4-FFF2-40B4-BE49-F238E27FC236}">
                    <a16:creationId xmlns:a16="http://schemas.microsoft.com/office/drawing/2014/main" id="{93F1EDCE-7B90-4760-8FD1-4866C234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83" y="892626"/>
                <a:ext cx="8379104" cy="4016999"/>
              </a:xfrm>
              <a:prstGeom prst="rect">
                <a:avLst/>
              </a:prstGeom>
              <a:blipFill>
                <a:blip r:embed="rId3"/>
                <a:stretch>
                  <a:fillRect l="-2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5DA80420-7611-4981-8FB4-186DB4A41EA1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23</a:t>
            </a:r>
            <a:endParaRPr lang="vi-V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5E38C4-611E-46F1-9F74-FFEA1807E2F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770922" y="3222911"/>
            <a:ext cx="257961" cy="8480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AC4295-C188-4D1A-BCFA-ADA25E7201BB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6935372" y="3329669"/>
            <a:ext cx="458445" cy="7412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86;p30">
            <a:extLst>
              <a:ext uri="{FF2B5EF4-FFF2-40B4-BE49-F238E27FC236}">
                <a16:creationId xmlns:a16="http://schemas.microsoft.com/office/drawing/2014/main" id="{12ADC042-A482-4E42-B960-41062A42690C}"/>
              </a:ext>
            </a:extLst>
          </p:cNvPr>
          <p:cNvSpPr txBox="1">
            <a:spLocks/>
          </p:cNvSpPr>
          <p:nvPr/>
        </p:nvSpPr>
        <p:spPr>
          <a:xfrm>
            <a:off x="5270886" y="2872465"/>
            <a:ext cx="1000072" cy="350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 err="1"/>
              <a:t>left_line</a:t>
            </a:r>
            <a:endParaRPr lang="en-US" b="1" dirty="0"/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24" name="Google Shape;186;p30">
            <a:extLst>
              <a:ext uri="{FF2B5EF4-FFF2-40B4-BE49-F238E27FC236}">
                <a16:creationId xmlns:a16="http://schemas.microsoft.com/office/drawing/2014/main" id="{81410DDF-FC3A-464D-8822-1349207C47B7}"/>
              </a:ext>
            </a:extLst>
          </p:cNvPr>
          <p:cNvSpPr txBox="1">
            <a:spLocks/>
          </p:cNvSpPr>
          <p:nvPr/>
        </p:nvSpPr>
        <p:spPr>
          <a:xfrm>
            <a:off x="6853008" y="2976173"/>
            <a:ext cx="1081618" cy="353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 err="1"/>
              <a:t>right_line</a:t>
            </a:r>
            <a:endParaRPr lang="en-US" b="1" dirty="0"/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4597491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93F1EDCE-7B90-4760-8FD1-4866C234D401}"/>
              </a:ext>
            </a:extLst>
          </p:cNvPr>
          <p:cNvSpPr txBox="1">
            <a:spLocks/>
          </p:cNvSpPr>
          <p:nvPr/>
        </p:nvSpPr>
        <p:spPr>
          <a:xfrm>
            <a:off x="684430" y="1151204"/>
            <a:ext cx="7774939" cy="142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7. Draw lines:</a:t>
            </a:r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i="1" dirty="0"/>
              <a:t>cv2.fillPoly()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lấp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left_line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right_line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i="1" dirty="0"/>
              <a:t>cv2.addWeighted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trộn</a:t>
            </a:r>
            <a:r>
              <a:rPr lang="en-US" dirty="0"/>
              <a:t> 2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input_image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fill_image</a:t>
            </a:r>
            <a:r>
              <a:rPr lang="en-US" dirty="0"/>
              <a:t>.</a:t>
            </a:r>
          </a:p>
          <a:p>
            <a:pPr marL="0" indent="0">
              <a:buFont typeface="Montserrat"/>
              <a:buNone/>
            </a:pPr>
            <a:r>
              <a:rPr lang="en-US" dirty="0"/>
              <a:t>=&gt; </a:t>
            </a:r>
            <a:r>
              <a:rPr lang="en-US" dirty="0" err="1"/>
              <a:t>output_image</a:t>
            </a:r>
            <a:r>
              <a:rPr lang="en-US" dirty="0"/>
              <a:t> </a:t>
            </a:r>
          </a:p>
          <a:p>
            <a:pPr marL="0" indent="0">
              <a:buFont typeface="Montserrat"/>
              <a:buNone/>
            </a:pPr>
            <a:endParaRPr lang="en-US" b="1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57678A11-B721-45AC-83F9-320F19F7EE72}"/>
              </a:ext>
            </a:extLst>
          </p:cNvPr>
          <p:cNvSpPr txBox="1">
            <a:spLocks/>
          </p:cNvSpPr>
          <p:nvPr/>
        </p:nvSpPr>
        <p:spPr>
          <a:xfrm>
            <a:off x="1692308" y="4514594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 err="1"/>
              <a:t>fill_image</a:t>
            </a:r>
            <a:endParaRPr lang="vi-VN" dirty="0"/>
          </a:p>
        </p:txBody>
      </p:sp>
      <p:sp>
        <p:nvSpPr>
          <p:cNvPr id="10" name="Google Shape;186;p30">
            <a:extLst>
              <a:ext uri="{FF2B5EF4-FFF2-40B4-BE49-F238E27FC236}">
                <a16:creationId xmlns:a16="http://schemas.microsoft.com/office/drawing/2014/main" id="{D277AF6D-F85F-41AD-B899-7D870D93DE19}"/>
              </a:ext>
            </a:extLst>
          </p:cNvPr>
          <p:cNvSpPr txBox="1">
            <a:spLocks/>
          </p:cNvSpPr>
          <p:nvPr/>
        </p:nvSpPr>
        <p:spPr>
          <a:xfrm>
            <a:off x="5767956" y="4514594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 err="1"/>
              <a:t>output_image</a:t>
            </a:r>
            <a:endParaRPr lang="vi-VN" dirty="0"/>
          </a:p>
        </p:txBody>
      </p:sp>
      <p:sp>
        <p:nvSpPr>
          <p:cNvPr id="12" name="Google Shape;1056;p69">
            <a:extLst>
              <a:ext uri="{FF2B5EF4-FFF2-40B4-BE49-F238E27FC236}">
                <a16:creationId xmlns:a16="http://schemas.microsoft.com/office/drawing/2014/main" id="{9183609C-F774-4137-8AFE-4DDDC6E97FF9}"/>
              </a:ext>
            </a:extLst>
          </p:cNvPr>
          <p:cNvSpPr/>
          <p:nvPr/>
        </p:nvSpPr>
        <p:spPr>
          <a:xfrm>
            <a:off x="4256476" y="3375536"/>
            <a:ext cx="502976" cy="35838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Google Shape;186;p30">
            <a:extLst>
              <a:ext uri="{FF2B5EF4-FFF2-40B4-BE49-F238E27FC236}">
                <a16:creationId xmlns:a16="http://schemas.microsoft.com/office/drawing/2014/main" id="{E1185125-EA2A-489C-814E-55B766AEFF90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24</a:t>
            </a:r>
            <a:endParaRPr lang="vi-V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E9AB9E-21BF-4F95-9D1F-4455E4A7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4" y="2429230"/>
            <a:ext cx="2979057" cy="19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06FD1DB-1C91-440A-9E15-1F7A5088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07" y="2429230"/>
            <a:ext cx="2979057" cy="19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28768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4650581" y="2577098"/>
            <a:ext cx="3780344" cy="14519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612374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" name="Google Shape;186;p30">
            <a:extLst>
              <a:ext uri="{FF2B5EF4-FFF2-40B4-BE49-F238E27FC236}">
                <a16:creationId xmlns:a16="http://schemas.microsoft.com/office/drawing/2014/main" id="{87679312-6495-44C2-AF6A-284C050E5B9C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25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9313377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669309" y="71520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3. Demo</a:t>
            </a:r>
          </a:p>
        </p:txBody>
      </p:sp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5DA80420-7611-4981-8FB4-186DB4A41EA1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26</a:t>
            </a:r>
            <a:endParaRPr lang="vi-VN" dirty="0"/>
          </a:p>
        </p:txBody>
      </p:sp>
      <p:pic>
        <p:nvPicPr>
          <p:cNvPr id="12290" name="Picture 2" descr="Không có mô tả.">
            <a:extLst>
              <a:ext uri="{FF2B5EF4-FFF2-40B4-BE49-F238E27FC236}">
                <a16:creationId xmlns:a16="http://schemas.microsoft.com/office/drawing/2014/main" id="{1764AEF7-0A42-4649-9DED-B44C661C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878554"/>
            <a:ext cx="2715238" cy="184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Không có mô tả.">
            <a:extLst>
              <a:ext uri="{FF2B5EF4-FFF2-40B4-BE49-F238E27FC236}">
                <a16:creationId xmlns:a16="http://schemas.microsoft.com/office/drawing/2014/main" id="{849374F0-8CEE-4CBF-ACD4-A7ADF0628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45" y="924474"/>
            <a:ext cx="2936909" cy="175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Không có mô tả.">
            <a:extLst>
              <a:ext uri="{FF2B5EF4-FFF2-40B4-BE49-F238E27FC236}">
                <a16:creationId xmlns:a16="http://schemas.microsoft.com/office/drawing/2014/main" id="{888A7FB8-393D-45D2-9DC6-95ED16FF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6" y="2909453"/>
            <a:ext cx="2715239" cy="19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Không có mô tả.">
            <a:extLst>
              <a:ext uri="{FF2B5EF4-FFF2-40B4-BE49-F238E27FC236}">
                <a16:creationId xmlns:a16="http://schemas.microsoft.com/office/drawing/2014/main" id="{D31E5FDD-8316-4E0E-BE1D-B1ED4A94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44" y="2909453"/>
            <a:ext cx="2936909" cy="19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0675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669309" y="71520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3. Demo</a:t>
            </a:r>
          </a:p>
        </p:txBody>
      </p:sp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5DA80420-7611-4981-8FB4-186DB4A41EA1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27</a:t>
            </a:r>
            <a:endParaRPr lang="vi-VN" dirty="0"/>
          </a:p>
        </p:txBody>
      </p:sp>
      <p:pic>
        <p:nvPicPr>
          <p:cNvPr id="13314" name="Picture 2" descr="Không có mô tả.">
            <a:extLst>
              <a:ext uri="{FF2B5EF4-FFF2-40B4-BE49-F238E27FC236}">
                <a16:creationId xmlns:a16="http://schemas.microsoft.com/office/drawing/2014/main" id="{D379DD3E-BCAD-46B1-B7EF-B7EDA72C7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32" y="893618"/>
            <a:ext cx="3047159" cy="19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Không có mô tả.">
            <a:extLst>
              <a:ext uri="{FF2B5EF4-FFF2-40B4-BE49-F238E27FC236}">
                <a16:creationId xmlns:a16="http://schemas.microsoft.com/office/drawing/2014/main" id="{334626EC-4831-4DD9-9026-6A191FA7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11" y="893186"/>
            <a:ext cx="2956213" cy="19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Không có mô tả.">
            <a:extLst>
              <a:ext uri="{FF2B5EF4-FFF2-40B4-BE49-F238E27FC236}">
                <a16:creationId xmlns:a16="http://schemas.microsoft.com/office/drawing/2014/main" id="{5BA9F3FB-C681-461B-A65E-F10AFD776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31" y="2945693"/>
            <a:ext cx="3047159" cy="19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8CF28-53CC-41BE-99EB-1CF718B57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610" y="2945261"/>
            <a:ext cx="2956214" cy="19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386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669309" y="71520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3. Demo</a:t>
            </a:r>
          </a:p>
        </p:txBody>
      </p:sp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5DA80420-7611-4981-8FB4-186DB4A41EA1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28</a:t>
            </a:r>
            <a:endParaRPr lang="vi-VN" dirty="0"/>
          </a:p>
        </p:txBody>
      </p:sp>
      <p:pic>
        <p:nvPicPr>
          <p:cNvPr id="14338" name="Picture 2" descr="Không có mô tả.">
            <a:extLst>
              <a:ext uri="{FF2B5EF4-FFF2-40B4-BE49-F238E27FC236}">
                <a16:creationId xmlns:a16="http://schemas.microsoft.com/office/drawing/2014/main" id="{39D79EF7-656D-4369-96D0-577108E9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92" y="1357744"/>
            <a:ext cx="3540768" cy="232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Không có mô tả.">
            <a:extLst>
              <a:ext uri="{FF2B5EF4-FFF2-40B4-BE49-F238E27FC236}">
                <a16:creationId xmlns:a16="http://schemas.microsoft.com/office/drawing/2014/main" id="{210AB8FE-9A52-4D46-A296-87C73909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209" y="1356526"/>
            <a:ext cx="3377579" cy="232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19411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8;p62">
            <a:extLst>
              <a:ext uri="{FF2B5EF4-FFF2-40B4-BE49-F238E27FC236}">
                <a16:creationId xmlns:a16="http://schemas.microsoft.com/office/drawing/2014/main" id="{2A718B51-EA89-4BB8-9777-CE07AA00B5B8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EB27C-C995-4BD4-895D-5ABBEA740CFC}"/>
              </a:ext>
            </a:extLst>
          </p:cNvPr>
          <p:cNvSpPr txBox="1"/>
          <p:nvPr/>
        </p:nvSpPr>
        <p:spPr>
          <a:xfrm>
            <a:off x="0" y="44502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b="1">
                <a:solidFill>
                  <a:srgbClr val="003BA3"/>
                </a:solidFill>
                <a:latin typeface="Montserrat"/>
                <a:sym typeface="Montserrat"/>
              </a:rPr>
              <a:t>Tài Liệu Tham Khảo</a:t>
            </a:r>
            <a:endParaRPr lang="en-US" sz="3200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2294E75F-CEEE-476A-927F-D274E4AB62B1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/>
              <a:t>29</a:t>
            </a:r>
            <a:endParaRPr lang="vi-VN" dirty="0"/>
          </a:p>
        </p:txBody>
      </p:sp>
      <p:sp>
        <p:nvSpPr>
          <p:cNvPr id="6" name="Google Shape;186;p30">
            <a:extLst>
              <a:ext uri="{FF2B5EF4-FFF2-40B4-BE49-F238E27FC236}">
                <a16:creationId xmlns:a16="http://schemas.microsoft.com/office/drawing/2014/main" id="{31D66BBE-0A5B-4483-9D72-41A45014F662}"/>
              </a:ext>
            </a:extLst>
          </p:cNvPr>
          <p:cNvSpPr txBox="1">
            <a:spLocks/>
          </p:cNvSpPr>
          <p:nvPr/>
        </p:nvSpPr>
        <p:spPr>
          <a:xfrm>
            <a:off x="651061" y="1269315"/>
            <a:ext cx="8257195" cy="37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u="sng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https://aicurious.io/posts/2019-10-24-hough-transform-phat-hien-duong-thang/</a:t>
            </a:r>
            <a:endParaRPr lang="en-US" sz="1800" u="sng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u="sng">
                <a:solidFill>
                  <a:schemeClr val="accent5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https://minhng.info/tutorials/phat-hien-duong-thang-hough-transform.html</a:t>
            </a:r>
            <a:endParaRPr lang="en-US" sz="1800" u="sng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u="sng">
                <a:solidFill>
                  <a:schemeClr val="accent5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https://inthiepcuoi.vn/hough-transform-la-gi/</a:t>
            </a:r>
            <a:endParaRPr lang="en-US" sz="1800" u="sng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u="sng">
                <a:solidFill>
                  <a:schemeClr val="accent5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https://viblo.asia/p/part-2-edge-detection-voi-opencv-eW65Gv4YlDO</a:t>
            </a:r>
            <a:endParaRPr lang="en-US" sz="1800" u="sng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u="sng">
                <a:solidFill>
                  <a:schemeClr val="accent5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https://www.kaggle.com/soumya044/lane-line-detection#5.-Let's-Make-a-Lane-Detection-Pipeline</a:t>
            </a:r>
            <a:endParaRPr lang="en-US" sz="1800" u="sng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Montserrat"/>
              <a:buNone/>
            </a:pPr>
            <a:endParaRPr lang="en-US" u="sng"/>
          </a:p>
          <a:p>
            <a:pPr marL="0" indent="0">
              <a:buFont typeface="Montserrat"/>
              <a:buNone/>
            </a:pPr>
            <a:endParaRPr lang="en-US" u="sng"/>
          </a:p>
          <a:p>
            <a:pPr marL="0" indent="0">
              <a:buFont typeface="Montserrat"/>
              <a:buNone/>
            </a:pPr>
            <a:endParaRPr lang="en-US" u="sng"/>
          </a:p>
          <a:p>
            <a:pPr marL="0" indent="0">
              <a:buFont typeface="Montserrat"/>
              <a:buNone/>
            </a:pPr>
            <a:endParaRPr lang="en-US" u="sng"/>
          </a:p>
          <a:p>
            <a:pPr marL="0" indent="0">
              <a:buFont typeface="Montserrat"/>
              <a:buNone/>
            </a:pPr>
            <a:endParaRPr lang="en-US" u="sng"/>
          </a:p>
          <a:p>
            <a:pPr marL="0" indent="0">
              <a:buFont typeface="Montserrat"/>
              <a:buNone/>
            </a:pPr>
            <a:endParaRPr lang="en-US" u="sng"/>
          </a:p>
          <a:p>
            <a:pPr marL="0" indent="0">
              <a:buFont typeface="Montserrat"/>
              <a:buNone/>
            </a:pPr>
            <a:endParaRPr lang="en-US" u="sng"/>
          </a:p>
          <a:p>
            <a:pPr marL="0" indent="0">
              <a:buFont typeface="Montserrat"/>
              <a:buNone/>
            </a:pPr>
            <a:endParaRPr lang="vi-VN" u="sng" dirty="0"/>
          </a:p>
        </p:txBody>
      </p:sp>
    </p:spTree>
    <p:extLst>
      <p:ext uri="{BB962C8B-B14F-4D97-AF65-F5344CB8AC3E}">
        <p14:creationId xmlns:p14="http://schemas.microsoft.com/office/powerpoint/2010/main" val="35732691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171825" y="2577099"/>
            <a:ext cx="52590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đề tài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612374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" name="Google Shape;186;p30">
            <a:extLst>
              <a:ext uri="{FF2B5EF4-FFF2-40B4-BE49-F238E27FC236}">
                <a16:creationId xmlns:a16="http://schemas.microsoft.com/office/drawing/2014/main" id="{A448B66D-7CE8-41E7-8897-23918027C03B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3</a:t>
            </a:r>
            <a:endParaRPr lang="vi-VN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ABF35E-191B-47FB-BA76-EF73E45A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75" y="1572226"/>
            <a:ext cx="3598603" cy="222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lf-Driving Cars: What the Engineers Think – EEJournal">
            <a:extLst>
              <a:ext uri="{FF2B5EF4-FFF2-40B4-BE49-F238E27FC236}">
                <a16:creationId xmlns:a16="http://schemas.microsoft.com/office/drawing/2014/main" id="{49E6ED28-217E-40E7-971C-9B9E12A54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6" y="1161459"/>
            <a:ext cx="3041649" cy="304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6;p30">
            <a:extLst>
              <a:ext uri="{FF2B5EF4-FFF2-40B4-BE49-F238E27FC236}">
                <a16:creationId xmlns:a16="http://schemas.microsoft.com/office/drawing/2014/main" id="{445E68D7-4C5A-4558-9F64-46568C8E7961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4</a:t>
            </a:r>
            <a:endParaRPr lang="vi-VN" dirty="0"/>
          </a:p>
        </p:txBody>
      </p:sp>
      <p:sp>
        <p:nvSpPr>
          <p:cNvPr id="7" name="Google Shape;186;p30">
            <a:extLst>
              <a:ext uri="{FF2B5EF4-FFF2-40B4-BE49-F238E27FC236}">
                <a16:creationId xmlns:a16="http://schemas.microsoft.com/office/drawing/2014/main" id="{6FE4A4E4-C855-499D-B12B-8B567BE0B07C}"/>
              </a:ext>
            </a:extLst>
          </p:cNvPr>
          <p:cNvSpPr txBox="1">
            <a:spLocks/>
          </p:cNvSpPr>
          <p:nvPr/>
        </p:nvSpPr>
        <p:spPr>
          <a:xfrm>
            <a:off x="632075" y="4090808"/>
            <a:ext cx="7568950" cy="74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: </a:t>
            </a:r>
          </a:p>
          <a:p>
            <a:pPr marL="0" indent="0">
              <a:buFont typeface="Montserrat"/>
              <a:buNone/>
            </a:pPr>
            <a:r>
              <a:rPr lang="en-US" u="sng" dirty="0"/>
              <a:t>https://www.kaggle.com/soumya044/lane-line-detection#5.-Let's-Make-a-Lane-Detection-Pipeline</a:t>
            </a:r>
          </a:p>
        </p:txBody>
      </p:sp>
    </p:spTree>
    <p:extLst>
      <p:ext uri="{BB962C8B-B14F-4D97-AF65-F5344CB8AC3E}">
        <p14:creationId xmlns:p14="http://schemas.microsoft.com/office/powerpoint/2010/main" val="448813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69C6C8-E52B-4333-9A26-CACF8773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F7D00029-4599-49EB-8573-D2122D4A5CA3}"/>
              </a:ext>
            </a:extLst>
          </p:cNvPr>
          <p:cNvSpPr txBox="1">
            <a:spLocks/>
          </p:cNvSpPr>
          <p:nvPr/>
        </p:nvSpPr>
        <p:spPr>
          <a:xfrm>
            <a:off x="5700512" y="881389"/>
            <a:ext cx="2725488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b="1" dirty="0"/>
              <a:t>OUTPUT:</a:t>
            </a:r>
          </a:p>
          <a:p>
            <a:pPr marL="0" indent="0" algn="just">
              <a:buFont typeface="Montserrat"/>
              <a:buNone/>
            </a:pPr>
            <a:r>
              <a:rPr lang="vi-VN" dirty="0"/>
              <a:t>Ảnh/Video chứa vị trí làn đường phát hiện được.</a:t>
            </a:r>
            <a:endParaRPr lang="en-US" dirty="0"/>
          </a:p>
        </p:txBody>
      </p:sp>
      <p:sp>
        <p:nvSpPr>
          <p:cNvPr id="6" name="Google Shape;1056;p69">
            <a:extLst>
              <a:ext uri="{FF2B5EF4-FFF2-40B4-BE49-F238E27FC236}">
                <a16:creationId xmlns:a16="http://schemas.microsoft.com/office/drawing/2014/main" id="{48650199-EC87-4355-8559-BF650A384138}"/>
              </a:ext>
            </a:extLst>
          </p:cNvPr>
          <p:cNvSpPr/>
          <p:nvPr/>
        </p:nvSpPr>
        <p:spPr>
          <a:xfrm>
            <a:off x="4407361" y="3255052"/>
            <a:ext cx="502976" cy="35838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Google Shape;186;p30">
            <a:extLst>
              <a:ext uri="{FF2B5EF4-FFF2-40B4-BE49-F238E27FC236}">
                <a16:creationId xmlns:a16="http://schemas.microsoft.com/office/drawing/2014/main" id="{12121622-DA92-4ED7-AD5C-357D56553C98}"/>
              </a:ext>
            </a:extLst>
          </p:cNvPr>
          <p:cNvSpPr txBox="1">
            <a:spLocks/>
          </p:cNvSpPr>
          <p:nvPr/>
        </p:nvSpPr>
        <p:spPr>
          <a:xfrm>
            <a:off x="976948" y="881389"/>
            <a:ext cx="2725488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US" b="1" dirty="0"/>
              <a:t>INPUT:</a:t>
            </a:r>
          </a:p>
          <a:p>
            <a:pPr marL="0" indent="0" algn="just">
              <a:buFont typeface="Montserrat"/>
              <a:buNone/>
            </a:pPr>
            <a:r>
              <a:rPr lang="vi-VN" dirty="0"/>
              <a:t>Ảnh/ Video làn đường từ camera được gắn trên phương tiện tham gia giao thông.</a:t>
            </a:r>
            <a:endParaRPr lang="en-US" dirty="0"/>
          </a:p>
        </p:txBody>
      </p:sp>
      <p:sp>
        <p:nvSpPr>
          <p:cNvPr id="17" name="Google Shape;186;p30">
            <a:extLst>
              <a:ext uri="{FF2B5EF4-FFF2-40B4-BE49-F238E27FC236}">
                <a16:creationId xmlns:a16="http://schemas.microsoft.com/office/drawing/2014/main" id="{B6E15D8C-9E25-44CB-8637-11F363939F9B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5</a:t>
            </a:r>
            <a:endParaRPr lang="vi-V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97F141-C582-46A4-90FF-E2605011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925" y="2307453"/>
            <a:ext cx="3548797" cy="236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sky, road, outdoor&#10;&#10;Description automatically generated">
            <a:extLst>
              <a:ext uri="{FF2B5EF4-FFF2-40B4-BE49-F238E27FC236}">
                <a16:creationId xmlns:a16="http://schemas.microsoft.com/office/drawing/2014/main" id="{6705A9A5-D413-492B-9E0B-75231A6A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7" y="2307453"/>
            <a:ext cx="3474530" cy="23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599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69C6C8-E52B-4333-9A26-CACF8773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11" name="Google Shape;186;p30">
            <a:extLst>
              <a:ext uri="{FF2B5EF4-FFF2-40B4-BE49-F238E27FC236}">
                <a16:creationId xmlns:a16="http://schemas.microsoft.com/office/drawing/2014/main" id="{12121622-DA92-4ED7-AD5C-357D56553C98}"/>
              </a:ext>
            </a:extLst>
          </p:cNvPr>
          <p:cNvSpPr txBox="1">
            <a:spLocks/>
          </p:cNvSpPr>
          <p:nvPr/>
        </p:nvSpPr>
        <p:spPr>
          <a:xfrm>
            <a:off x="813801" y="1027221"/>
            <a:ext cx="7612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 err="1"/>
              <a:t>Ảnh</a:t>
            </a:r>
            <a:r>
              <a:rPr lang="en-US" b="1" dirty="0"/>
              <a:t> input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2 </a:t>
            </a:r>
            <a:r>
              <a:rPr lang="en-US" dirty="0" err="1"/>
              <a:t>vạch</a:t>
            </a:r>
            <a:r>
              <a:rPr lang="en-US" dirty="0"/>
              <a:t> </a:t>
            </a:r>
            <a:r>
              <a:rPr lang="en-US" dirty="0" err="1"/>
              <a:t>kẻ</a:t>
            </a:r>
            <a:r>
              <a:rPr lang="en-US" dirty="0"/>
              <a:t>(lane line)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camera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. </a:t>
            </a:r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ở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</a:t>
            </a:r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r>
              <a:rPr lang="en-US" i="1" dirty="0" err="1"/>
              <a:t>Ví</a:t>
            </a:r>
            <a:r>
              <a:rPr lang="en-US" i="1" dirty="0"/>
              <a:t> </a:t>
            </a:r>
            <a:r>
              <a:rPr lang="en-US" i="1" dirty="0" err="1"/>
              <a:t>dụ</a:t>
            </a:r>
            <a:r>
              <a:rPr lang="en-US" i="1" dirty="0"/>
              <a:t>:</a:t>
            </a:r>
          </a:p>
        </p:txBody>
      </p:sp>
      <p:sp>
        <p:nvSpPr>
          <p:cNvPr id="17" name="Google Shape;186;p30">
            <a:extLst>
              <a:ext uri="{FF2B5EF4-FFF2-40B4-BE49-F238E27FC236}">
                <a16:creationId xmlns:a16="http://schemas.microsoft.com/office/drawing/2014/main" id="{B6E15D8C-9E25-44CB-8637-11F363939F9B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6</a:t>
            </a:r>
            <a:endParaRPr lang="vi-VN" dirty="0"/>
          </a:p>
        </p:txBody>
      </p:sp>
      <p:pic>
        <p:nvPicPr>
          <p:cNvPr id="4" name="Picture 3" descr="A group of cars on a highway&#10;&#10;Description automatically generated">
            <a:extLst>
              <a:ext uri="{FF2B5EF4-FFF2-40B4-BE49-F238E27FC236}">
                <a16:creationId xmlns:a16="http://schemas.microsoft.com/office/drawing/2014/main" id="{979168EC-5C5A-4BEC-BBCE-1F8C30B0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2035400"/>
            <a:ext cx="3653935" cy="2192361"/>
          </a:xfrm>
          <a:prstGeom prst="rect">
            <a:avLst/>
          </a:prstGeom>
        </p:spPr>
      </p:pic>
      <p:pic>
        <p:nvPicPr>
          <p:cNvPr id="1026" name="Picture 2" descr="Tìm hiểu] Thế nào là lỗi sai làn đường và sai vạch kẻ đường? Mức phạt cụ  thể cho từng lỗi vi phạm? | HỌC VIỆN ĐÀO TẠO TRỰC TUYẾN-TẬN TÂM-CHẤT LƯỢNG">
            <a:extLst>
              <a:ext uri="{FF2B5EF4-FFF2-40B4-BE49-F238E27FC236}">
                <a16:creationId xmlns:a16="http://schemas.microsoft.com/office/drawing/2014/main" id="{1B38BA74-DA23-43BB-A1DD-88FD1576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70" y="2035399"/>
            <a:ext cx="3897531" cy="21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ck-xanh - Cách Bỏ Thuốc Lá Trong 5 Ngày - Cai Thuốc Lá Hiệu Quả">
            <a:extLst>
              <a:ext uri="{FF2B5EF4-FFF2-40B4-BE49-F238E27FC236}">
                <a16:creationId xmlns:a16="http://schemas.microsoft.com/office/drawing/2014/main" id="{CDF2C20C-520E-4017-AFBC-08AA8047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48" y="4327695"/>
            <a:ext cx="633845" cy="63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BB29034-504D-403C-B75B-BC24FEFA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51" y="4394351"/>
            <a:ext cx="500532" cy="5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935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4650581" y="2577098"/>
            <a:ext cx="3780344" cy="14519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bước thực hiện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612374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" name="Google Shape;186;p30">
            <a:extLst>
              <a:ext uri="{FF2B5EF4-FFF2-40B4-BE49-F238E27FC236}">
                <a16:creationId xmlns:a16="http://schemas.microsoft.com/office/drawing/2014/main" id="{01AF410B-0C03-48DE-BCD2-23791E7CCB46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7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836964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93F1EDCE-7B90-4760-8FD1-4866C234D401}"/>
              </a:ext>
            </a:extLst>
          </p:cNvPr>
          <p:cNvSpPr txBox="1">
            <a:spLocks/>
          </p:cNvSpPr>
          <p:nvPr/>
        </p:nvSpPr>
        <p:spPr>
          <a:xfrm>
            <a:off x="717798" y="126931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1. Gray scale :</a:t>
            </a:r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xám</a:t>
            </a:r>
            <a:r>
              <a:rPr lang="en-US" dirty="0"/>
              <a:t> (BGR =&gt; GRAY)</a:t>
            </a:r>
          </a:p>
        </p:txBody>
      </p:sp>
      <p:sp>
        <p:nvSpPr>
          <p:cNvPr id="8" name="Google Shape;1056;p69">
            <a:extLst>
              <a:ext uri="{FF2B5EF4-FFF2-40B4-BE49-F238E27FC236}">
                <a16:creationId xmlns:a16="http://schemas.microsoft.com/office/drawing/2014/main" id="{99AA248B-0706-41DE-ABFD-78FE0A6ED69E}"/>
              </a:ext>
            </a:extLst>
          </p:cNvPr>
          <p:cNvSpPr/>
          <p:nvPr/>
        </p:nvSpPr>
        <p:spPr>
          <a:xfrm>
            <a:off x="4320408" y="3181015"/>
            <a:ext cx="502976" cy="35838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EEC8D830-ABDC-46EB-8575-084E28D6403B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8</a:t>
            </a:r>
            <a:endParaRPr lang="vi-V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28825B-5B75-4D57-89ED-D89F7283C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1" y="2259697"/>
            <a:ext cx="7342909" cy="24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5448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2D1D35-2131-40C8-AC04-F1A22C23E6F0}"/>
              </a:ext>
            </a:extLst>
          </p:cNvPr>
          <p:cNvSpPr txBox="1">
            <a:spLocks/>
          </p:cNvSpPr>
          <p:nvPr/>
        </p:nvSpPr>
        <p:spPr>
          <a:xfrm>
            <a:off x="717800" y="383175"/>
            <a:ext cx="77082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93F1EDCE-7B90-4760-8FD1-4866C234D401}"/>
              </a:ext>
            </a:extLst>
          </p:cNvPr>
          <p:cNvSpPr txBox="1">
            <a:spLocks/>
          </p:cNvSpPr>
          <p:nvPr/>
        </p:nvSpPr>
        <p:spPr>
          <a:xfrm>
            <a:off x="717798" y="1269315"/>
            <a:ext cx="7708199" cy="117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2. Gaussian Blur :</a:t>
            </a:r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mịn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Gaussian blur: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.</a:t>
            </a:r>
          </a:p>
          <a:p>
            <a:pPr marL="0" indent="0">
              <a:buFont typeface="Montserrat"/>
              <a:buNone/>
            </a:pPr>
            <a:r>
              <a:rPr lang="en-US" dirty="0"/>
              <a:t>=&gt;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  <a:endParaRPr lang="vi-VN" dirty="0"/>
          </a:p>
          <a:p>
            <a:pPr marL="0" indent="0">
              <a:buFont typeface="Montserrat"/>
              <a:buNone/>
            </a:pPr>
            <a:endParaRPr lang="vi-VN" dirty="0"/>
          </a:p>
        </p:txBody>
      </p:sp>
      <p:sp>
        <p:nvSpPr>
          <p:cNvPr id="6" name="Google Shape;1056;p69">
            <a:extLst>
              <a:ext uri="{FF2B5EF4-FFF2-40B4-BE49-F238E27FC236}">
                <a16:creationId xmlns:a16="http://schemas.microsoft.com/office/drawing/2014/main" id="{F20A9049-8B9F-41EE-933A-B58E86A81D1B}"/>
              </a:ext>
            </a:extLst>
          </p:cNvPr>
          <p:cNvSpPr/>
          <p:nvPr/>
        </p:nvSpPr>
        <p:spPr>
          <a:xfrm>
            <a:off x="4320409" y="3352137"/>
            <a:ext cx="502976" cy="35838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Google Shape;186;p30">
            <a:extLst>
              <a:ext uri="{FF2B5EF4-FFF2-40B4-BE49-F238E27FC236}">
                <a16:creationId xmlns:a16="http://schemas.microsoft.com/office/drawing/2014/main" id="{21503F29-95C0-477C-A695-232F8F78BC5C}"/>
              </a:ext>
            </a:extLst>
          </p:cNvPr>
          <p:cNvSpPr txBox="1">
            <a:spLocks/>
          </p:cNvSpPr>
          <p:nvPr/>
        </p:nvSpPr>
        <p:spPr>
          <a:xfrm>
            <a:off x="1" y="4461009"/>
            <a:ext cx="813800" cy="36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dirty="0"/>
              <a:t>9</a:t>
            </a:r>
            <a:endParaRPr lang="vi-V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51258B0-8C18-4421-8D00-DEB1F5D0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28" y="2276450"/>
            <a:ext cx="7793337" cy="25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8947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997</Words>
  <Application>Microsoft Office PowerPoint</Application>
  <PresentationFormat>On-screen Show (16:9)</PresentationFormat>
  <Paragraphs>181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Montserrat</vt:lpstr>
      <vt:lpstr>Fira Sans Extra Condensed Medium</vt:lpstr>
      <vt:lpstr>Wingdings</vt:lpstr>
      <vt:lpstr>Segoe UI</vt:lpstr>
      <vt:lpstr>Cambria Math</vt:lpstr>
      <vt:lpstr>Arial</vt:lpstr>
      <vt:lpstr>Management Consulting Toolkit by Slidesgo</vt:lpstr>
      <vt:lpstr>Lane line detection using Hough transform</vt:lpstr>
      <vt:lpstr>NỘI DUNG</vt:lpstr>
      <vt:lpstr>Giới thiệu đề tài</vt:lpstr>
      <vt:lpstr>PowerPoint Presentation</vt:lpstr>
      <vt:lpstr>1. Giới thiệu đề tài</vt:lpstr>
      <vt:lpstr>1. Giới thiệu đề tài</vt:lpstr>
      <vt:lpstr>Các bước thực 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line detection using Hough transform</dc:title>
  <dc:creator>ADMIN</dc:creator>
  <cp:lastModifiedBy>Tringj Long</cp:lastModifiedBy>
  <cp:revision>47</cp:revision>
  <dcterms:modified xsi:type="dcterms:W3CDTF">2021-12-21T05:39:43Z</dcterms:modified>
</cp:coreProperties>
</file>